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71"/>
  </p:notesMasterIdLst>
  <p:sldIdLst>
    <p:sldId id="256" r:id="rId3"/>
    <p:sldId id="288" r:id="rId4"/>
    <p:sldId id="257" r:id="rId5"/>
    <p:sldId id="286" r:id="rId6"/>
    <p:sldId id="393" r:id="rId7"/>
    <p:sldId id="349" r:id="rId8"/>
    <p:sldId id="347" r:id="rId9"/>
    <p:sldId id="350" r:id="rId10"/>
    <p:sldId id="351" r:id="rId11"/>
    <p:sldId id="317" r:id="rId12"/>
    <p:sldId id="297" r:id="rId13"/>
    <p:sldId id="296" r:id="rId14"/>
    <p:sldId id="262" r:id="rId15"/>
    <p:sldId id="301" r:id="rId16"/>
    <p:sldId id="302" r:id="rId17"/>
    <p:sldId id="303" r:id="rId18"/>
    <p:sldId id="305" r:id="rId19"/>
    <p:sldId id="308" r:id="rId20"/>
    <p:sldId id="310" r:id="rId21"/>
    <p:sldId id="312" r:id="rId22"/>
    <p:sldId id="313" r:id="rId23"/>
    <p:sldId id="314" r:id="rId24"/>
    <p:sldId id="264" r:id="rId25"/>
    <p:sldId id="263" r:id="rId26"/>
    <p:sldId id="352" r:id="rId27"/>
    <p:sldId id="353" r:id="rId28"/>
    <p:sldId id="354" r:id="rId29"/>
    <p:sldId id="355" r:id="rId30"/>
    <p:sldId id="356" r:id="rId31"/>
    <p:sldId id="381" r:id="rId32"/>
    <p:sldId id="357" r:id="rId33"/>
    <p:sldId id="358" r:id="rId34"/>
    <p:sldId id="359" r:id="rId35"/>
    <p:sldId id="360" r:id="rId36"/>
    <p:sldId id="361" r:id="rId37"/>
    <p:sldId id="371" r:id="rId38"/>
    <p:sldId id="376" r:id="rId39"/>
    <p:sldId id="377" r:id="rId40"/>
    <p:sldId id="379" r:id="rId41"/>
    <p:sldId id="380" r:id="rId42"/>
    <p:sldId id="316" r:id="rId43"/>
    <p:sldId id="382" r:id="rId44"/>
    <p:sldId id="383" r:id="rId45"/>
    <p:sldId id="384" r:id="rId46"/>
    <p:sldId id="385" r:id="rId47"/>
    <p:sldId id="386" r:id="rId48"/>
    <p:sldId id="387" r:id="rId49"/>
    <p:sldId id="388" r:id="rId50"/>
    <p:sldId id="389" r:id="rId51"/>
    <p:sldId id="390" r:id="rId52"/>
    <p:sldId id="298" r:id="rId53"/>
    <p:sldId id="299" r:id="rId54"/>
    <p:sldId id="300" r:id="rId55"/>
    <p:sldId id="266" r:id="rId56"/>
    <p:sldId id="267" r:id="rId57"/>
    <p:sldId id="268" r:id="rId58"/>
    <p:sldId id="269" r:id="rId59"/>
    <p:sldId id="270" r:id="rId60"/>
    <p:sldId id="271" r:id="rId61"/>
    <p:sldId id="273" r:id="rId62"/>
    <p:sldId id="274" r:id="rId63"/>
    <p:sldId id="275" r:id="rId64"/>
    <p:sldId id="279" r:id="rId65"/>
    <p:sldId id="280" r:id="rId66"/>
    <p:sldId id="281" r:id="rId67"/>
    <p:sldId id="391" r:id="rId68"/>
    <p:sldId id="392" r:id="rId69"/>
    <p:sldId id="394" r:id="rId70"/>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winshare2.ad.aaas.org\cspsp\inbox\RDBudget\20p\fdfnd20p.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winshare2.ad.aaas.org\cspsp\inbox\RDBudget\20p\histda20p.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50" b="0" i="0" u="none" strike="noStrike" baseline="0">
                <a:solidFill>
                  <a:srgbClr val="000000"/>
                </a:solidFill>
                <a:latin typeface="+mn-lt"/>
                <a:ea typeface="Arial"/>
                <a:cs typeface="Arial"/>
              </a:defRPr>
            </a:pPr>
            <a:r>
              <a:rPr lang="en-US" sz="2400" b="1" i="0" u="none" strike="noStrike" baseline="0" dirty="0">
                <a:solidFill>
                  <a:sysClr val="windowText" lastClr="000000"/>
                </a:solidFill>
                <a:latin typeface="+mn-lt"/>
                <a:cs typeface="Tahoma"/>
              </a:rPr>
              <a:t>R&amp;D as a Share of GDP by Funder</a:t>
            </a:r>
            <a:endParaRPr lang="en-US" sz="1200" b="1" i="0" u="none" strike="noStrike" baseline="0" dirty="0">
              <a:solidFill>
                <a:sysClr val="windowText" lastClr="000000"/>
              </a:solidFill>
              <a:latin typeface="+mn-lt"/>
              <a:cs typeface="Arial"/>
            </a:endParaRPr>
          </a:p>
        </c:rich>
      </c:tx>
      <c:layout/>
      <c:overlay val="1"/>
      <c:spPr>
        <a:noFill/>
        <a:ln w="25400">
          <a:noFill/>
        </a:ln>
      </c:spPr>
    </c:title>
    <c:autoTitleDeleted val="0"/>
    <c:plotArea>
      <c:layout>
        <c:manualLayout>
          <c:layoutTarget val="inner"/>
          <c:xMode val="edge"/>
          <c:yMode val="edge"/>
          <c:x val="9.211417322834646E-2"/>
          <c:y val="0.14875765529308835"/>
          <c:w val="0.86576924759405072"/>
          <c:h val="0.62984441528142321"/>
        </c:manualLayout>
      </c:layout>
      <c:lineChart>
        <c:grouping val="standard"/>
        <c:varyColors val="0"/>
        <c:ser>
          <c:idx val="0"/>
          <c:order val="0"/>
          <c:tx>
            <c:strRef>
              <c:f>'Natl Fund'!$Y$4</c:f>
              <c:strCache>
                <c:ptCount val="1"/>
                <c:pt idx="0">
                  <c:v>Total</c:v>
                </c:pt>
              </c:strCache>
            </c:strRef>
          </c:tx>
          <c:spPr>
            <a:ln w="50800"/>
          </c:spPr>
          <c:marker>
            <c:symbol val="none"/>
          </c:marker>
          <c:dPt>
            <c:idx val="1"/>
            <c:bubble3D val="0"/>
            <c:spPr>
              <a:ln w="50800"/>
            </c:spPr>
            <c:extLst>
              <c:ext xmlns:c16="http://schemas.microsoft.com/office/drawing/2014/chart" uri="{C3380CC4-5D6E-409C-BE32-E72D297353CC}">
                <c16:uniqueId val="{00000001-EF31-4481-BD51-44E49293D97A}"/>
              </c:ext>
            </c:extLst>
          </c:dPt>
          <c:dPt>
            <c:idx val="3"/>
            <c:bubble3D val="0"/>
            <c:spPr>
              <a:ln w="50800"/>
            </c:spPr>
            <c:extLst>
              <c:ext xmlns:c16="http://schemas.microsoft.com/office/drawing/2014/chart" uri="{C3380CC4-5D6E-409C-BE32-E72D297353CC}">
                <c16:uniqueId val="{00000003-EF31-4481-BD51-44E49293D97A}"/>
              </c:ext>
            </c:extLst>
          </c:dPt>
          <c:dPt>
            <c:idx val="4"/>
            <c:bubble3D val="0"/>
            <c:spPr>
              <a:ln w="50800"/>
            </c:spPr>
            <c:extLst>
              <c:ext xmlns:c16="http://schemas.microsoft.com/office/drawing/2014/chart" uri="{C3380CC4-5D6E-409C-BE32-E72D297353CC}">
                <c16:uniqueId val="{00000005-EF31-4481-BD51-44E49293D97A}"/>
              </c:ext>
            </c:extLst>
          </c:dPt>
          <c:cat>
            <c:numRef>
              <c:f>'Natl Fund'!$A$5:$A$69</c:f>
              <c:numCache>
                <c:formatCode>General</c:formatCode>
                <c:ptCount val="65"/>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numCache>
            </c:numRef>
          </c:cat>
          <c:val>
            <c:numRef>
              <c:f>'Natl Fund'!$Y$5:$Y$69</c:f>
              <c:numCache>
                <c:formatCode>0.0%</c:formatCode>
                <c:ptCount val="65"/>
                <c:pt idx="0">
                  <c:v>1.3257965056526207E-2</c:v>
                </c:pt>
                <c:pt idx="1">
                  <c:v>1.4394366197183098E-2</c:v>
                </c:pt>
                <c:pt idx="2">
                  <c:v>1.45358401880141E-2</c:v>
                </c:pt>
                <c:pt idx="3">
                  <c:v>1.8916332888295504E-2</c:v>
                </c:pt>
                <c:pt idx="4">
                  <c:v>2.090295358649789E-2</c:v>
                </c:pt>
                <c:pt idx="5">
                  <c:v>2.2682876142975893E-2</c:v>
                </c:pt>
                <c:pt idx="6">
                  <c:v>2.3940962238834577E-2</c:v>
                </c:pt>
                <c:pt idx="7">
                  <c:v>2.5278392330383481E-2</c:v>
                </c:pt>
                <c:pt idx="8">
                  <c:v>2.5905371753824263E-2</c:v>
                </c:pt>
                <c:pt idx="9">
                  <c:v>2.5891703924490809E-2</c:v>
                </c:pt>
                <c:pt idx="10">
                  <c:v>2.7480784313725491E-2</c:v>
                </c:pt>
                <c:pt idx="11">
                  <c:v>2.7907962016070126E-2</c:v>
                </c:pt>
                <c:pt idx="12">
                  <c:v>2.7284116933854238E-2</c:v>
                </c:pt>
                <c:pt idx="13">
                  <c:v>2.7135480698303419E-2</c:v>
                </c:pt>
                <c:pt idx="14">
                  <c:v>2.7147674418604651E-2</c:v>
                </c:pt>
                <c:pt idx="15">
                  <c:v>2.6221962368449026E-2</c:v>
                </c:pt>
                <c:pt idx="16">
                  <c:v>2.5546383647798741E-2</c:v>
                </c:pt>
                <c:pt idx="17">
                  <c:v>2.4476847107053015E-2</c:v>
                </c:pt>
                <c:pt idx="18">
                  <c:v>2.313674993561679E-2</c:v>
                </c:pt>
                <c:pt idx="19">
                  <c:v>2.2468923461809086E-2</c:v>
                </c:pt>
                <c:pt idx="20">
                  <c:v>2.1714606426266311E-2</c:v>
                </c:pt>
                <c:pt idx="21">
                  <c:v>2.1588791095003883E-2</c:v>
                </c:pt>
                <c:pt idx="22">
                  <c:v>2.1170989376224109E-2</c:v>
                </c:pt>
                <c:pt idx="23">
                  <c:v>2.1049962634781681E-2</c:v>
                </c:pt>
                <c:pt idx="24">
                  <c:v>2.0817561725429912E-2</c:v>
                </c:pt>
                <c:pt idx="25">
                  <c:v>2.0717383908828033E-2</c:v>
                </c:pt>
                <c:pt idx="26">
                  <c:v>2.107829330491379E-2</c:v>
                </c:pt>
                <c:pt idx="27">
                  <c:v>2.2127183004934728E-2</c:v>
                </c:pt>
                <c:pt idx="28">
                  <c:v>2.2541939507327722E-2</c:v>
                </c:pt>
                <c:pt idx="29">
                  <c:v>2.4148573479275078E-2</c:v>
                </c:pt>
                <c:pt idx="30">
                  <c:v>2.4752063841496974E-2</c:v>
                </c:pt>
                <c:pt idx="31">
                  <c:v>2.5322964137111156E-2</c:v>
                </c:pt>
                <c:pt idx="32">
                  <c:v>2.6427978796957824E-2</c:v>
                </c:pt>
                <c:pt idx="33">
                  <c:v>2.6257533409031357E-2</c:v>
                </c:pt>
                <c:pt idx="34">
                  <c:v>2.602570439940682E-2</c:v>
                </c:pt>
                <c:pt idx="35">
                  <c:v>2.5567374532121306E-2</c:v>
                </c:pt>
                <c:pt idx="36">
                  <c:v>2.5150843732274532E-2</c:v>
                </c:pt>
                <c:pt idx="37">
                  <c:v>2.5488923546477502E-2</c:v>
                </c:pt>
                <c:pt idx="38">
                  <c:v>2.6124291583442944E-2</c:v>
                </c:pt>
                <c:pt idx="39">
                  <c:v>2.5359262610616076E-2</c:v>
                </c:pt>
                <c:pt idx="40">
                  <c:v>2.4163823520835157E-2</c:v>
                </c:pt>
                <c:pt idx="41">
                  <c:v>2.3219755187177518E-2</c:v>
                </c:pt>
                <c:pt idx="42">
                  <c:v>2.4035629671322171E-2</c:v>
                </c:pt>
                <c:pt idx="43">
                  <c:v>2.4444884864550171E-2</c:v>
                </c:pt>
                <c:pt idx="44">
                  <c:v>2.4703180376795374E-2</c:v>
                </c:pt>
                <c:pt idx="45">
                  <c:v>2.4910513307145693E-2</c:v>
                </c:pt>
                <c:pt idx="46">
                  <c:v>2.5382474794147881E-2</c:v>
                </c:pt>
                <c:pt idx="47">
                  <c:v>2.6135598841235626E-2</c:v>
                </c:pt>
                <c:pt idx="48">
                  <c:v>2.6322459316940407E-2</c:v>
                </c:pt>
                <c:pt idx="49">
                  <c:v>2.5411561391317068E-2</c:v>
                </c:pt>
                <c:pt idx="50">
                  <c:v>2.5428514077254716E-2</c:v>
                </c:pt>
                <c:pt idx="51">
                  <c:v>2.4786182729230291E-2</c:v>
                </c:pt>
                <c:pt idx="52">
                  <c:v>2.4951904637712286E-2</c:v>
                </c:pt>
                <c:pt idx="53">
                  <c:v>2.5401242164087269E-2</c:v>
                </c:pt>
                <c:pt idx="54">
                  <c:v>2.6148118932458709E-2</c:v>
                </c:pt>
                <c:pt idx="55">
                  <c:v>2.7511622532760589E-2</c:v>
                </c:pt>
                <c:pt idx="56">
                  <c:v>2.7886621126867791E-2</c:v>
                </c:pt>
                <c:pt idx="57">
                  <c:v>2.7119616331267801E-2</c:v>
                </c:pt>
                <c:pt idx="58">
                  <c:v>2.7418900312688996E-2</c:v>
                </c:pt>
                <c:pt idx="59">
                  <c:v>2.6771562635055875E-2</c:v>
                </c:pt>
                <c:pt idx="60">
                  <c:v>2.7045975847338977E-2</c:v>
                </c:pt>
                <c:pt idx="61">
                  <c:v>2.7133097815851201E-2</c:v>
                </c:pt>
                <c:pt idx="62">
                  <c:v>2.7096924689752076E-2</c:v>
                </c:pt>
                <c:pt idx="63">
                  <c:v>2.7545811238453642E-2</c:v>
                </c:pt>
                <c:pt idx="64">
                  <c:v>2.7827091052788241E-2</c:v>
                </c:pt>
              </c:numCache>
            </c:numRef>
          </c:val>
          <c:smooth val="0"/>
          <c:extLst>
            <c:ext xmlns:c16="http://schemas.microsoft.com/office/drawing/2014/chart" uri="{C3380CC4-5D6E-409C-BE32-E72D297353CC}">
              <c16:uniqueId val="{00000006-EF31-4481-BD51-44E49293D97A}"/>
            </c:ext>
          </c:extLst>
        </c:ser>
        <c:ser>
          <c:idx val="1"/>
          <c:order val="1"/>
          <c:tx>
            <c:strRef>
              <c:f>'Natl Fund'!$Z$4</c:f>
              <c:strCache>
                <c:ptCount val="1"/>
                <c:pt idx="0">
                  <c:v>Federal</c:v>
                </c:pt>
              </c:strCache>
            </c:strRef>
          </c:tx>
          <c:spPr>
            <a:ln w="50800"/>
          </c:spPr>
          <c:marker>
            <c:symbol val="none"/>
          </c:marker>
          <c:cat>
            <c:numRef>
              <c:f>'Natl Fund'!$A$5:$A$69</c:f>
              <c:numCache>
                <c:formatCode>General</c:formatCode>
                <c:ptCount val="65"/>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numCache>
            </c:numRef>
          </c:cat>
          <c:val>
            <c:numRef>
              <c:f>'Natl Fund'!$Z$5:$Z$69</c:f>
              <c:numCache>
                <c:formatCode>0.00%</c:formatCode>
                <c:ptCount val="65"/>
                <c:pt idx="0">
                  <c:v>7.1505652620760538E-3</c:v>
                </c:pt>
                <c:pt idx="1">
                  <c:v>7.9436619718309866E-3</c:v>
                </c:pt>
                <c:pt idx="2">
                  <c:v>8.2420681551116336E-3</c:v>
                </c:pt>
                <c:pt idx="3">
                  <c:v>1.1079216733422341E-2</c:v>
                </c:pt>
                <c:pt idx="4">
                  <c:v>1.3149789029535865E-2</c:v>
                </c:pt>
                <c:pt idx="5">
                  <c:v>1.4492934330839568E-2</c:v>
                </c:pt>
                <c:pt idx="6">
                  <c:v>1.5654590760973738E-2</c:v>
                </c:pt>
                <c:pt idx="7">
                  <c:v>1.6436209439528025E-2</c:v>
                </c:pt>
                <c:pt idx="8">
                  <c:v>1.6869441479900393E-2</c:v>
                </c:pt>
                <c:pt idx="9">
                  <c:v>1.678754760721974E-2</c:v>
                </c:pt>
                <c:pt idx="10">
                  <c:v>1.8268235294117648E-2</c:v>
                </c:pt>
                <c:pt idx="11">
                  <c:v>1.8648648648648649E-2</c:v>
                </c:pt>
                <c:pt idx="12">
                  <c:v>1.7774484709686112E-2</c:v>
                </c:pt>
                <c:pt idx="13">
                  <c:v>1.741455618391935E-2</c:v>
                </c:pt>
                <c:pt idx="14">
                  <c:v>1.6934883720930233E-2</c:v>
                </c:pt>
                <c:pt idx="15">
                  <c:v>1.590836611034336E-2</c:v>
                </c:pt>
                <c:pt idx="16">
                  <c:v>1.4964622641509434E-2</c:v>
                </c:pt>
                <c:pt idx="17">
                  <c:v>1.3960682008758036E-2</c:v>
                </c:pt>
                <c:pt idx="18">
                  <c:v>1.305691475663147E-2</c:v>
                </c:pt>
                <c:pt idx="19">
                  <c:v>1.2539285435071535E-2</c:v>
                </c:pt>
                <c:pt idx="20">
                  <c:v>1.1636733548477621E-2</c:v>
                </c:pt>
                <c:pt idx="21">
                  <c:v>1.1187548537406162E-2</c:v>
                </c:pt>
                <c:pt idx="22">
                  <c:v>1.0999465843670248E-2</c:v>
                </c:pt>
                <c:pt idx="23">
                  <c:v>1.0831643002028397E-2</c:v>
                </c:pt>
                <c:pt idx="24">
                  <c:v>1.0601882985877605E-2</c:v>
                </c:pt>
                <c:pt idx="25">
                  <c:v>1.0381867664568804E-2</c:v>
                </c:pt>
                <c:pt idx="26">
                  <c:v>1.0362349179766301E-2</c:v>
                </c:pt>
                <c:pt idx="27">
                  <c:v>1.0494522801245932E-2</c:v>
                </c:pt>
                <c:pt idx="28">
                  <c:v>1.0520424072341753E-2</c:v>
                </c:pt>
                <c:pt idx="29">
                  <c:v>1.1105030205155811E-2</c:v>
                </c:pt>
                <c:pt idx="30">
                  <c:v>1.1406439185470556E-2</c:v>
                </c:pt>
                <c:pt idx="31">
                  <c:v>1.1509312462849218E-2</c:v>
                </c:pt>
                <c:pt idx="32">
                  <c:v>1.2132058077898134E-2</c:v>
                </c:pt>
                <c:pt idx="33">
                  <c:v>1.1927242553934842E-2</c:v>
                </c:pt>
                <c:pt idx="34">
                  <c:v>1.2071387378480803E-2</c:v>
                </c:pt>
                <c:pt idx="35">
                  <c:v>1.1483270949507294E-2</c:v>
                </c:pt>
                <c:pt idx="36">
                  <c:v>1.0717704197390812E-2</c:v>
                </c:pt>
                <c:pt idx="37">
                  <c:v>1.0331874360651338E-2</c:v>
                </c:pt>
                <c:pt idx="38">
                  <c:v>9.8704145759243925E-3</c:v>
                </c:pt>
                <c:pt idx="39">
                  <c:v>9.3423615477815445E-3</c:v>
                </c:pt>
                <c:pt idx="40">
                  <c:v>8.8251246610095355E-3</c:v>
                </c:pt>
                <c:pt idx="41">
                  <c:v>8.3402404215610938E-3</c:v>
                </c:pt>
                <c:pt idx="42">
                  <c:v>8.2423393588753491E-3</c:v>
                </c:pt>
                <c:pt idx="43">
                  <c:v>7.8524978013402528E-3</c:v>
                </c:pt>
                <c:pt idx="44">
                  <c:v>7.5034974818130942E-3</c:v>
                </c:pt>
                <c:pt idx="45">
                  <c:v>7.272366156154831E-3</c:v>
                </c:pt>
                <c:pt idx="46">
                  <c:v>6.9379172853478981E-3</c:v>
                </c:pt>
                <c:pt idx="47">
                  <c:v>6.5583332520507591E-3</c:v>
                </c:pt>
                <c:pt idx="48">
                  <c:v>6.9735772741877566E-3</c:v>
                </c:pt>
                <c:pt idx="49">
                  <c:v>7.2119710325152702E-3</c:v>
                </c:pt>
                <c:pt idx="50">
                  <c:v>7.4298755476427366E-3</c:v>
                </c:pt>
                <c:pt idx="51">
                  <c:v>7.4338652496786393E-3</c:v>
                </c:pt>
                <c:pt idx="52">
                  <c:v>7.3188561434729916E-3</c:v>
                </c:pt>
                <c:pt idx="53">
                  <c:v>7.2342304518408064E-3</c:v>
                </c:pt>
                <c:pt idx="54">
                  <c:v>7.2743376303461829E-3</c:v>
                </c:pt>
                <c:pt idx="55">
                  <c:v>7.9940595943668105E-3</c:v>
                </c:pt>
                <c:pt idx="56">
                  <c:v>8.7041228051962429E-3</c:v>
                </c:pt>
                <c:pt idx="57">
                  <c:v>8.445581339505473E-3</c:v>
                </c:pt>
                <c:pt idx="58">
                  <c:v>8.1720561553408049E-3</c:v>
                </c:pt>
                <c:pt idx="59">
                  <c:v>7.6457368648515161E-3</c:v>
                </c:pt>
                <c:pt idx="60">
                  <c:v>7.1570280430625147E-3</c:v>
                </c:pt>
                <c:pt idx="61">
                  <c:v>6.7552805949194425E-3</c:v>
                </c:pt>
                <c:pt idx="62">
                  <c:v>6.5587042312273249E-3</c:v>
                </c:pt>
                <c:pt idx="63">
                  <c:v>6.2072357167293878E-3</c:v>
                </c:pt>
                <c:pt idx="64">
                  <c:v>6.0535067281143832E-3</c:v>
                </c:pt>
              </c:numCache>
            </c:numRef>
          </c:val>
          <c:smooth val="0"/>
          <c:extLst>
            <c:ext xmlns:c16="http://schemas.microsoft.com/office/drawing/2014/chart" uri="{C3380CC4-5D6E-409C-BE32-E72D297353CC}">
              <c16:uniqueId val="{00000007-EF31-4481-BD51-44E49293D97A}"/>
            </c:ext>
          </c:extLst>
        </c:ser>
        <c:ser>
          <c:idx val="5"/>
          <c:order val="2"/>
          <c:tx>
            <c:strRef>
              <c:f>'Natl Fund'!$AA$4</c:f>
              <c:strCache>
                <c:ptCount val="1"/>
                <c:pt idx="0">
                  <c:v>Industry</c:v>
                </c:pt>
              </c:strCache>
            </c:strRef>
          </c:tx>
          <c:spPr>
            <a:ln w="50800"/>
          </c:spPr>
          <c:marker>
            <c:symbol val="none"/>
          </c:marker>
          <c:cat>
            <c:numRef>
              <c:f>'Natl Fund'!$A$5:$A$69</c:f>
              <c:numCache>
                <c:formatCode>General</c:formatCode>
                <c:ptCount val="65"/>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numCache>
            </c:numRef>
          </c:cat>
          <c:val>
            <c:numRef>
              <c:f>'Natl Fund'!$AA$5:$AA$69</c:f>
              <c:numCache>
                <c:formatCode>0.0%</c:formatCode>
                <c:ptCount val="65"/>
                <c:pt idx="0">
                  <c:v>5.7733812949640291E-3</c:v>
                </c:pt>
                <c:pt idx="1">
                  <c:v>6.0819462227912936E-3</c:v>
                </c:pt>
                <c:pt idx="2">
                  <c:v>5.9271445358401878E-3</c:v>
                </c:pt>
                <c:pt idx="3">
                  <c:v>7.4454828660436134E-3</c:v>
                </c:pt>
                <c:pt idx="4">
                  <c:v>7.3206751054852321E-3</c:v>
                </c:pt>
                <c:pt idx="5">
                  <c:v>7.7036575228595179E-3</c:v>
                </c:pt>
                <c:pt idx="6">
                  <c:v>7.7918343875790679E-3</c:v>
                </c:pt>
                <c:pt idx="7">
                  <c:v>8.3259587020648972E-3</c:v>
                </c:pt>
                <c:pt idx="8">
                  <c:v>8.4614016364283166E-3</c:v>
                </c:pt>
                <c:pt idx="9">
                  <c:v>8.4848484848484857E-3</c:v>
                </c:pt>
                <c:pt idx="10">
                  <c:v>8.5584313725490194E-3</c:v>
                </c:pt>
                <c:pt idx="11">
                  <c:v>8.6018991964937914E-3</c:v>
                </c:pt>
                <c:pt idx="12">
                  <c:v>8.8225784723157761E-3</c:v>
                </c:pt>
                <c:pt idx="13">
                  <c:v>9.0127858372264572E-3</c:v>
                </c:pt>
                <c:pt idx="14">
                  <c:v>9.4720930232558148E-3</c:v>
                </c:pt>
                <c:pt idx="15">
                  <c:v>9.5758477729350477E-3</c:v>
                </c:pt>
                <c:pt idx="16">
                  <c:v>9.837853773584905E-3</c:v>
                </c:pt>
                <c:pt idx="17">
                  <c:v>9.7353955091773036E-3</c:v>
                </c:pt>
                <c:pt idx="18">
                  <c:v>9.2917847025495749E-3</c:v>
                </c:pt>
                <c:pt idx="19">
                  <c:v>9.1587835196622631E-3</c:v>
                </c:pt>
                <c:pt idx="20">
                  <c:v>9.3300126280342361E-3</c:v>
                </c:pt>
                <c:pt idx="21">
                  <c:v>9.633704374838209E-3</c:v>
                </c:pt>
                <c:pt idx="22">
                  <c:v>9.3916552911152001E-3</c:v>
                </c:pt>
                <c:pt idx="23">
                  <c:v>9.4491299242019863E-3</c:v>
                </c:pt>
                <c:pt idx="24">
                  <c:v>9.4351042367182229E-3</c:v>
                </c:pt>
                <c:pt idx="25">
                  <c:v>9.549668310937235E-3</c:v>
                </c:pt>
                <c:pt idx="26">
                  <c:v>9.9330110760095913E-3</c:v>
                </c:pt>
                <c:pt idx="27">
                  <c:v>1.0824554649494278E-2</c:v>
                </c:pt>
                <c:pt idx="28">
                  <c:v>1.1209229809791083E-2</c:v>
                </c:pt>
                <c:pt idx="29">
                  <c:v>1.2169388121299122E-2</c:v>
                </c:pt>
                <c:pt idx="30">
                  <c:v>1.2455696202531645E-2</c:v>
                </c:pt>
                <c:pt idx="31">
                  <c:v>1.2925252625321973E-2</c:v>
                </c:pt>
                <c:pt idx="32">
                  <c:v>1.3358377506337865E-2</c:v>
                </c:pt>
                <c:pt idx="33">
                  <c:v>1.3317975369027863E-2</c:v>
                </c:pt>
                <c:pt idx="34">
                  <c:v>1.2888449497446037E-2</c:v>
                </c:pt>
                <c:pt idx="35">
                  <c:v>1.2981628599801391E-2</c:v>
                </c:pt>
                <c:pt idx="36">
                  <c:v>1.3288074305161657E-2</c:v>
                </c:pt>
                <c:pt idx="37">
                  <c:v>1.3953815968204457E-2</c:v>
                </c:pt>
                <c:pt idx="38">
                  <c:v>1.4988389275913025E-2</c:v>
                </c:pt>
                <c:pt idx="39">
                  <c:v>1.4758370013649678E-2</c:v>
                </c:pt>
                <c:pt idx="40">
                  <c:v>1.4077071122386493E-2</c:v>
                </c:pt>
                <c:pt idx="41">
                  <c:v>1.3613459216159841E-2</c:v>
                </c:pt>
                <c:pt idx="42">
                  <c:v>1.4512480856578138E-2</c:v>
                </c:pt>
                <c:pt idx="43">
                  <c:v>1.5287436053065118E-2</c:v>
                </c:pt>
                <c:pt idx="44">
                  <c:v>1.5879500093266181E-2</c:v>
                </c:pt>
                <c:pt idx="45">
                  <c:v>1.6305556781568611E-2</c:v>
                </c:pt>
                <c:pt idx="46">
                  <c:v>1.7085466269326218E-2</c:v>
                </c:pt>
                <c:pt idx="47">
                  <c:v>1.8139832037689103E-2</c:v>
                </c:pt>
                <c:pt idx="48">
                  <c:v>1.7804910317715323E-2</c:v>
                </c:pt>
                <c:pt idx="49">
                  <c:v>1.6523170330273215E-2</c:v>
                </c:pt>
                <c:pt idx="50">
                  <c:v>1.6247839974865161E-2</c:v>
                </c:pt>
                <c:pt idx="51">
                  <c:v>1.566650564529995E-2</c:v>
                </c:pt>
                <c:pt idx="52">
                  <c:v>1.5937821211051962E-2</c:v>
                </c:pt>
                <c:pt idx="53">
                  <c:v>1.6445065365627669E-2</c:v>
                </c:pt>
                <c:pt idx="54">
                  <c:v>1.7078377237595057E-2</c:v>
                </c:pt>
                <c:pt idx="55">
                  <c:v>1.7536838671089121E-2</c:v>
                </c:pt>
                <c:pt idx="56">
                  <c:v>1.7067735260123607E-2</c:v>
                </c:pt>
                <c:pt idx="57">
                  <c:v>1.6550316500023345E-2</c:v>
                </c:pt>
                <c:pt idx="58">
                  <c:v>1.7141340573649196E-2</c:v>
                </c:pt>
                <c:pt idx="59">
                  <c:v>1.7022720256837685E-2</c:v>
                </c:pt>
                <c:pt idx="60">
                  <c:v>1.7704424810395056E-2</c:v>
                </c:pt>
                <c:pt idx="61">
                  <c:v>1.8170725443307442E-2</c:v>
                </c:pt>
                <c:pt idx="62">
                  <c:v>1.828868288024238E-2</c:v>
                </c:pt>
                <c:pt idx="63">
                  <c:v>1.900578386931235E-2</c:v>
                </c:pt>
                <c:pt idx="64">
                  <c:v>1.9400268919293421E-2</c:v>
                </c:pt>
              </c:numCache>
            </c:numRef>
          </c:val>
          <c:smooth val="0"/>
          <c:extLst>
            <c:ext xmlns:c16="http://schemas.microsoft.com/office/drawing/2014/chart" uri="{C3380CC4-5D6E-409C-BE32-E72D297353CC}">
              <c16:uniqueId val="{00000008-EF31-4481-BD51-44E49293D97A}"/>
            </c:ext>
          </c:extLst>
        </c:ser>
        <c:ser>
          <c:idx val="3"/>
          <c:order val="3"/>
          <c:tx>
            <c:strRef>
              <c:f>'Natl Fund'!$AC$4</c:f>
              <c:strCache>
                <c:ptCount val="1"/>
                <c:pt idx="0">
                  <c:v>Other</c:v>
                </c:pt>
              </c:strCache>
            </c:strRef>
          </c:tx>
          <c:spPr>
            <a:ln w="50800"/>
          </c:spPr>
          <c:marker>
            <c:symbol val="none"/>
          </c:marker>
          <c:cat>
            <c:numRef>
              <c:f>'Natl Fund'!$A$5:$A$69</c:f>
              <c:numCache>
                <c:formatCode>General</c:formatCode>
                <c:ptCount val="65"/>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numCache>
            </c:numRef>
          </c:cat>
          <c:val>
            <c:numRef>
              <c:f>'Natl Fund'!$AC$5:$AC$69</c:f>
              <c:numCache>
                <c:formatCode>0.0%</c:formatCode>
                <c:ptCount val="65"/>
                <c:pt idx="0">
                  <c:v>3.3915724563206577E-4</c:v>
                </c:pt>
                <c:pt idx="1">
                  <c:v>3.7131882202304738E-4</c:v>
                </c:pt>
                <c:pt idx="2">
                  <c:v>3.6662749706227964E-4</c:v>
                </c:pt>
                <c:pt idx="3">
                  <c:v>3.9385847797062751E-4</c:v>
                </c:pt>
                <c:pt idx="4">
                  <c:v>4.3459915611814351E-4</c:v>
                </c:pt>
                <c:pt idx="5">
                  <c:v>4.883624272651704E-4</c:v>
                </c:pt>
                <c:pt idx="6">
                  <c:v>4.9645390070921988E-4</c:v>
                </c:pt>
                <c:pt idx="7">
                  <c:v>5.1622418879056046E-4</c:v>
                </c:pt>
                <c:pt idx="8">
                  <c:v>5.7630736392742798E-4</c:v>
                </c:pt>
                <c:pt idx="9">
                  <c:v>6.2096373571783408E-4</c:v>
                </c:pt>
                <c:pt idx="10">
                  <c:v>6.5568627450980394E-4</c:v>
                </c:pt>
                <c:pt idx="11">
                  <c:v>6.6033601168736297E-4</c:v>
                </c:pt>
                <c:pt idx="12">
                  <c:v>6.8840091607166908E-4</c:v>
                </c:pt>
                <c:pt idx="13">
                  <c:v>7.0936808458323076E-4</c:v>
                </c:pt>
                <c:pt idx="14">
                  <c:v>7.4302325581395356E-4</c:v>
                </c:pt>
                <c:pt idx="15">
                  <c:v>7.3987456149675779E-4</c:v>
                </c:pt>
                <c:pt idx="16">
                  <c:v>7.4390723270440244E-4</c:v>
                </c:pt>
                <c:pt idx="17">
                  <c:v>7.8170129507127545E-4</c:v>
                </c:pt>
                <c:pt idx="18">
                  <c:v>7.8805047643574556E-4</c:v>
                </c:pt>
                <c:pt idx="19">
                  <c:v>7.7163630677820345E-4</c:v>
                </c:pt>
                <c:pt idx="20">
                  <c:v>7.478602497544549E-4</c:v>
                </c:pt>
                <c:pt idx="21">
                  <c:v>7.6883251359047364E-4</c:v>
                </c:pt>
                <c:pt idx="22">
                  <c:v>7.7986824143866113E-4</c:v>
                </c:pt>
                <c:pt idx="23">
                  <c:v>7.6918970855129705E-4</c:v>
                </c:pt>
                <c:pt idx="24">
                  <c:v>7.8057450283408581E-4</c:v>
                </c:pt>
                <c:pt idx="25">
                  <c:v>7.8627317571015474E-4</c:v>
                </c:pt>
                <c:pt idx="26">
                  <c:v>7.8331366802420735E-4</c:v>
                </c:pt>
                <c:pt idx="27">
                  <c:v>8.0845553494557788E-4</c:v>
                </c:pt>
                <c:pt idx="28">
                  <c:v>8.1259744309323352E-4</c:v>
                </c:pt>
                <c:pt idx="29">
                  <c:v>8.7415515282014472E-4</c:v>
                </c:pt>
                <c:pt idx="30">
                  <c:v>8.9020363236103463E-4</c:v>
                </c:pt>
                <c:pt idx="31">
                  <c:v>8.8815137705567661E-4</c:v>
                </c:pt>
                <c:pt idx="32">
                  <c:v>9.3754321272182528E-4</c:v>
                </c:pt>
                <c:pt idx="33">
                  <c:v>1.0120971263865839E-3</c:v>
                </c:pt>
                <c:pt idx="34">
                  <c:v>1.0660734882188168E-3</c:v>
                </c:pt>
                <c:pt idx="35">
                  <c:v>1.1024749828126193E-3</c:v>
                </c:pt>
                <c:pt idx="36">
                  <c:v>1.1448879750425413E-3</c:v>
                </c:pt>
                <c:pt idx="37">
                  <c:v>1.2032332176217068E-3</c:v>
                </c:pt>
                <c:pt idx="38">
                  <c:v>1.2654877316055275E-3</c:v>
                </c:pt>
                <c:pt idx="39">
                  <c:v>1.2586844163612102E-3</c:v>
                </c:pt>
                <c:pt idx="40">
                  <c:v>1.2617735397894613E-3</c:v>
                </c:pt>
                <c:pt idx="41">
                  <c:v>1.2660555494565812E-3</c:v>
                </c:pt>
                <c:pt idx="42">
                  <c:v>1.2809403510609055E-3</c:v>
                </c:pt>
                <c:pt idx="43">
                  <c:v>1.305074878299538E-3</c:v>
                </c:pt>
                <c:pt idx="44">
                  <c:v>1.3202993844432008E-3</c:v>
                </c:pt>
                <c:pt idx="45">
                  <c:v>1.3324800282473407E-3</c:v>
                </c:pt>
                <c:pt idx="46">
                  <c:v>1.3590912394737661E-3</c:v>
                </c:pt>
                <c:pt idx="47">
                  <c:v>1.4374335514957619E-3</c:v>
                </c:pt>
                <c:pt idx="48">
                  <c:v>1.5438772231567408E-3</c:v>
                </c:pt>
                <c:pt idx="49">
                  <c:v>1.676511466296039E-3</c:v>
                </c:pt>
                <c:pt idx="50">
                  <c:v>1.7508858284896408E-3</c:v>
                </c:pt>
                <c:pt idx="51">
                  <c:v>1.685893709522913E-3</c:v>
                </c:pt>
                <c:pt idx="52">
                  <c:v>1.6953039903042204E-3</c:v>
                </c:pt>
                <c:pt idx="53">
                  <c:v>1.7220187338033675E-3</c:v>
                </c:pt>
                <c:pt idx="54">
                  <c:v>1.7954040645174682E-3</c:v>
                </c:pt>
                <c:pt idx="55">
                  <c:v>1.9807922353324995E-3</c:v>
                </c:pt>
                <c:pt idx="56">
                  <c:v>2.1147630615479382E-3</c:v>
                </c:pt>
                <c:pt idx="57">
                  <c:v>2.1237184917389826E-3</c:v>
                </c:pt>
                <c:pt idx="58">
                  <c:v>2.1055035836989953E-3</c:v>
                </c:pt>
                <c:pt idx="59">
                  <c:v>2.1031672531950361E-3</c:v>
                </c:pt>
                <c:pt idx="60">
                  <c:v>2.1845229938814051E-3</c:v>
                </c:pt>
                <c:pt idx="61">
                  <c:v>2.2071488497120715E-3</c:v>
                </c:pt>
                <c:pt idx="62">
                  <c:v>2.2495924651331281E-3</c:v>
                </c:pt>
                <c:pt idx="63">
                  <c:v>2.3328451077659941E-3</c:v>
                </c:pt>
                <c:pt idx="64">
                  <c:v>2.3733154053804384E-3</c:v>
                </c:pt>
              </c:numCache>
            </c:numRef>
          </c:val>
          <c:smooth val="0"/>
          <c:extLst>
            <c:ext xmlns:c16="http://schemas.microsoft.com/office/drawing/2014/chart" uri="{C3380CC4-5D6E-409C-BE32-E72D297353CC}">
              <c16:uniqueId val="{00000009-EF31-4481-BD51-44E49293D97A}"/>
            </c:ext>
          </c:extLst>
        </c:ser>
        <c:dLbls>
          <c:showLegendKey val="0"/>
          <c:showVal val="0"/>
          <c:showCatName val="0"/>
          <c:showSerName val="0"/>
          <c:showPercent val="0"/>
          <c:showBubbleSize val="0"/>
        </c:dLbls>
        <c:smooth val="0"/>
        <c:axId val="333163520"/>
        <c:axId val="333161984"/>
      </c:lineChart>
      <c:valAx>
        <c:axId val="333161984"/>
        <c:scaling>
          <c:orientation val="minMax"/>
        </c:scaling>
        <c:delete val="0"/>
        <c:axPos val="l"/>
        <c:majorGridlines/>
        <c:numFmt formatCode="0.0%" sourceLinked="0"/>
        <c:majorTickMark val="out"/>
        <c:minorTickMark val="none"/>
        <c:tickLblPos val="nextTo"/>
        <c:txPr>
          <a:bodyPr/>
          <a:lstStyle/>
          <a:p>
            <a:pPr>
              <a:defRPr sz="1600" b="1">
                <a:latin typeface="+mn-lt"/>
              </a:defRPr>
            </a:pPr>
            <a:endParaRPr lang="en-US"/>
          </a:p>
        </c:txPr>
        <c:crossAx val="333163520"/>
        <c:crosses val="autoZero"/>
        <c:crossBetween val="between"/>
      </c:valAx>
      <c:catAx>
        <c:axId val="333163520"/>
        <c:scaling>
          <c:orientation val="minMax"/>
        </c:scaling>
        <c:delete val="0"/>
        <c:axPos val="b"/>
        <c:numFmt formatCode="General" sourceLinked="1"/>
        <c:majorTickMark val="out"/>
        <c:minorTickMark val="none"/>
        <c:tickLblPos val="nextTo"/>
        <c:txPr>
          <a:bodyPr rot="0"/>
          <a:lstStyle/>
          <a:p>
            <a:pPr>
              <a:defRPr sz="1400" b="1">
                <a:latin typeface="+mn-lt"/>
              </a:defRPr>
            </a:pPr>
            <a:endParaRPr lang="en-US"/>
          </a:p>
        </c:txPr>
        <c:crossAx val="333161984"/>
        <c:crosses val="autoZero"/>
        <c:auto val="1"/>
        <c:lblAlgn val="ctr"/>
        <c:lblOffset val="100"/>
        <c:tickLblSkip val="4"/>
        <c:tickMarkSkip val="4"/>
        <c:noMultiLvlLbl val="0"/>
      </c:catAx>
      <c:spPr>
        <a:noFill/>
        <a:ln w="25400">
          <a:noFill/>
        </a:ln>
      </c:spPr>
    </c:plotArea>
    <c:legend>
      <c:legendPos val="r"/>
      <c:layout>
        <c:manualLayout>
          <c:xMode val="edge"/>
          <c:yMode val="edge"/>
          <c:x val="4.8722440944881887E-2"/>
          <c:y val="0.86834106153397494"/>
          <c:w val="0.93766772567869305"/>
          <c:h val="7.4209068831168248E-2"/>
        </c:manualLayout>
      </c:layout>
      <c:overlay val="0"/>
      <c:txPr>
        <a:bodyPr/>
        <a:lstStyle/>
        <a:p>
          <a:pPr>
            <a:defRPr sz="2000" b="1">
              <a:latin typeface="+mn-lt"/>
            </a:defRPr>
          </a:pPr>
          <a:endParaRPr lang="en-US"/>
        </a:p>
      </c:txPr>
    </c:legend>
    <c:plotVisOnly val="1"/>
    <c:dispBlanksAs val="zero"/>
    <c:showDLblsOverMax val="0"/>
  </c:chart>
  <c:spPr>
    <a:solidFill>
      <a:srgbClr val="FFFFFF"/>
    </a:solidFill>
    <a:ln w="25400">
      <a:noFill/>
      <a:prstDash val="solid"/>
    </a:ln>
  </c:spPr>
  <c:txPr>
    <a:bodyPr/>
    <a:lstStyle/>
    <a:p>
      <a:pPr>
        <a:defRPr sz="1050"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5478127734033243E-2"/>
          <c:y val="0.12276436278798483"/>
          <c:w val="0.75720669291338583"/>
          <c:h val="0.71093773694954798"/>
        </c:manualLayout>
      </c:layout>
      <c:barChart>
        <c:barDir val="col"/>
        <c:grouping val="stacked"/>
        <c:varyColors val="0"/>
        <c:ser>
          <c:idx val="0"/>
          <c:order val="0"/>
          <c:tx>
            <c:strRef>
              <c:f>'hist data'!$A$46</c:f>
              <c:strCache>
                <c:ptCount val="1"/>
                <c:pt idx="0">
                  <c:v>Defense R&amp;D*</c:v>
                </c:pt>
              </c:strCache>
            </c:strRef>
          </c:tx>
          <c:spPr>
            <a:solidFill>
              <a:srgbClr val="C0C0FF"/>
            </a:solidFill>
            <a:ln w="12700">
              <a:solidFill>
                <a:srgbClr val="000000"/>
              </a:solidFill>
              <a:prstDash val="solid"/>
            </a:ln>
          </c:spPr>
          <c:invertIfNegative val="0"/>
          <c:cat>
            <c:strRef>
              <c:f>'hist data'!$F$45:$BU$45</c:f>
              <c:strCache>
                <c:ptCount val="68"/>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pt idx="65">
                  <c:v>2018*</c:v>
                </c:pt>
                <c:pt idx="66">
                  <c:v>2019</c:v>
                </c:pt>
                <c:pt idx="67">
                  <c:v>2020</c:v>
                </c:pt>
              </c:strCache>
            </c:strRef>
          </c:cat>
          <c:val>
            <c:numRef>
              <c:f>'hist data'!$F$46:$BU$46</c:f>
              <c:numCache>
                <c:formatCode>General</c:formatCode>
                <c:ptCount val="68"/>
                <c:pt idx="0">
                  <c:v>12.103505540166204</c:v>
                </c:pt>
                <c:pt idx="1">
                  <c:v>11.947264887063655</c:v>
                </c:pt>
                <c:pt idx="2">
                  <c:v>11.850339673913043</c:v>
                </c:pt>
                <c:pt idx="3">
                  <c:v>14.145756291390727</c:v>
                </c:pt>
                <c:pt idx="4">
                  <c:v>15.335910600255428</c:v>
                </c:pt>
                <c:pt idx="5">
                  <c:v>17.156593924364536</c:v>
                </c:pt>
                <c:pt idx="6">
                  <c:v>36.853758241758236</c:v>
                </c:pt>
                <c:pt idx="7">
                  <c:v>40.225766405779652</c:v>
                </c:pt>
                <c:pt idx="8">
                  <c:v>46.286505050505049</c:v>
                </c:pt>
                <c:pt idx="9">
                  <c:v>46.935799999999993</c:v>
                </c:pt>
                <c:pt idx="10">
                  <c:v>46.743358139534891</c:v>
                </c:pt>
                <c:pt idx="11">
                  <c:v>50.810970149253734</c:v>
                </c:pt>
                <c:pt idx="12">
                  <c:v>44.946138826185106</c:v>
                </c:pt>
                <c:pt idx="13">
                  <c:v>44.126871823204418</c:v>
                </c:pt>
                <c:pt idx="14">
                  <c:v>48.68486434316354</c:v>
                </c:pt>
                <c:pt idx="15">
                  <c:v>49.820816580310876</c:v>
                </c:pt>
                <c:pt idx="16">
                  <c:v>46.365587710604551</c:v>
                </c:pt>
                <c:pt idx="17">
                  <c:v>42.459235183443084</c:v>
                </c:pt>
                <c:pt idx="18">
                  <c:v>40.84486660698299</c:v>
                </c:pt>
                <c:pt idx="19">
                  <c:v>42.500682905982906</c:v>
                </c:pt>
                <c:pt idx="20">
                  <c:v>42.117242424242427</c:v>
                </c:pt>
                <c:pt idx="21">
                  <c:v>40.464496941896023</c:v>
                </c:pt>
                <c:pt idx="22">
                  <c:v>37.883787248787243</c:v>
                </c:pt>
                <c:pt idx="23">
                  <c:v>35.796250728862972</c:v>
                </c:pt>
                <c:pt idx="24">
                  <c:v>36.971599999999995</c:v>
                </c:pt>
                <c:pt idx="25">
                  <c:v>38.470013586187378</c:v>
                </c:pt>
                <c:pt idx="26">
                  <c:v>35.75164117338921</c:v>
                </c:pt>
                <c:pt idx="27">
                  <c:v>39.699427125993729</c:v>
                </c:pt>
                <c:pt idx="28">
                  <c:v>41.809387584996699</c:v>
                </c:pt>
                <c:pt idx="29">
                  <c:v>45.719952009844135</c:v>
                </c:pt>
                <c:pt idx="30">
                  <c:v>49.310609550009822</c:v>
                </c:pt>
                <c:pt idx="31">
                  <c:v>55.010303547713896</c:v>
                </c:pt>
                <c:pt idx="32">
                  <c:v>62.726535707729028</c:v>
                </c:pt>
                <c:pt idx="33">
                  <c:v>72.05469994613037</c:v>
                </c:pt>
                <c:pt idx="34">
                  <c:v>73.320976115208978</c:v>
                </c:pt>
                <c:pt idx="35">
                  <c:v>72.815945559714194</c:v>
                </c:pt>
                <c:pt idx="36">
                  <c:v>74.277136036625237</c:v>
                </c:pt>
                <c:pt idx="37">
                  <c:v>72.91668958990536</c:v>
                </c:pt>
                <c:pt idx="38">
                  <c:v>64.937602497715503</c:v>
                </c:pt>
                <c:pt idx="39">
                  <c:v>63.828407132243676</c:v>
                </c:pt>
                <c:pt idx="40">
                  <c:v>66.001246225319392</c:v>
                </c:pt>
                <c:pt idx="41">
                  <c:v>60.851231884057967</c:v>
                </c:pt>
                <c:pt idx="42">
                  <c:v>59.024004730105737</c:v>
                </c:pt>
                <c:pt idx="43">
                  <c:v>60.593023624197734</c:v>
                </c:pt>
                <c:pt idx="44">
                  <c:v>60.667108278545548</c:v>
                </c:pt>
                <c:pt idx="45">
                  <c:v>59.865732043466728</c:v>
                </c:pt>
                <c:pt idx="46">
                  <c:v>59.304736883422741</c:v>
                </c:pt>
                <c:pt idx="47">
                  <c:v>59.227782051282048</c:v>
                </c:pt>
                <c:pt idx="48">
                  <c:v>62.228248747494987</c:v>
                </c:pt>
                <c:pt idx="49">
                  <c:v>66.921899901380655</c:v>
                </c:pt>
                <c:pt idx="50">
                  <c:v>78.107664891041154</c:v>
                </c:pt>
                <c:pt idx="51">
                  <c:v>86.946397493497273</c:v>
                </c:pt>
                <c:pt idx="52">
                  <c:v>91.217311151904539</c:v>
                </c:pt>
                <c:pt idx="53">
                  <c:v>91.38698410227903</c:v>
                </c:pt>
                <c:pt idx="54">
                  <c:v>93.878334632034623</c:v>
                </c:pt>
                <c:pt idx="55">
                  <c:v>94.987769483617839</c:v>
                </c:pt>
                <c:pt idx="56">
                  <c:v>97.815426834381554</c:v>
                </c:pt>
                <c:pt idx="57">
                  <c:v>94.843780918727902</c:v>
                </c:pt>
                <c:pt idx="58">
                  <c:v>91.365646015895649</c:v>
                </c:pt>
                <c:pt idx="59">
                  <c:v>84.541173400000005</c:v>
                </c:pt>
                <c:pt idx="60">
                  <c:v>78.586823448546738</c:v>
                </c:pt>
                <c:pt idx="61">
                  <c:v>76.511155380021179</c:v>
                </c:pt>
                <c:pt idx="62">
                  <c:v>75.756439706862096</c:v>
                </c:pt>
                <c:pt idx="63">
                  <c:v>77.107517540550731</c:v>
                </c:pt>
                <c:pt idx="64">
                  <c:v>53.52217265653946</c:v>
                </c:pt>
                <c:pt idx="65">
                  <c:v>50.142028649138709</c:v>
                </c:pt>
                <c:pt idx="66">
                  <c:v>60.265999999999998</c:v>
                </c:pt>
                <c:pt idx="67">
                  <c:v>63.015735609161361</c:v>
                </c:pt>
              </c:numCache>
            </c:numRef>
          </c:val>
          <c:extLst>
            <c:ext xmlns:c16="http://schemas.microsoft.com/office/drawing/2014/chart" uri="{C3380CC4-5D6E-409C-BE32-E72D297353CC}">
              <c16:uniqueId val="{00000000-C30F-49ED-BE2C-14131A8A6AE9}"/>
            </c:ext>
          </c:extLst>
        </c:ser>
        <c:ser>
          <c:idx val="1"/>
          <c:order val="1"/>
          <c:tx>
            <c:strRef>
              <c:f>'hist data'!$A$47</c:f>
              <c:strCache>
                <c:ptCount val="1"/>
                <c:pt idx="0">
                  <c:v>Nondefense R&amp;D</c:v>
                </c:pt>
              </c:strCache>
            </c:strRef>
          </c:tx>
          <c:spPr>
            <a:solidFill>
              <a:srgbClr val="FF0000"/>
            </a:solidFill>
            <a:ln w="12700">
              <a:solidFill>
                <a:srgbClr val="000000"/>
              </a:solidFill>
              <a:prstDash val="solid"/>
            </a:ln>
          </c:spPr>
          <c:invertIfNegative val="0"/>
          <c:cat>
            <c:strRef>
              <c:f>'hist data'!$F$45:$BU$45</c:f>
              <c:strCache>
                <c:ptCount val="68"/>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pt idx="65">
                  <c:v>2018*</c:v>
                </c:pt>
                <c:pt idx="66">
                  <c:v>2019</c:v>
                </c:pt>
                <c:pt idx="67">
                  <c:v>2020</c:v>
                </c:pt>
              </c:strCache>
            </c:strRef>
          </c:cat>
          <c:val>
            <c:numRef>
              <c:f>'hist data'!$F$47:$BU$47</c:f>
              <c:numCache>
                <c:formatCode>General</c:formatCode>
                <c:ptCount val="68"/>
                <c:pt idx="0">
                  <c:v>2.299120498614958</c:v>
                </c:pt>
                <c:pt idx="1">
                  <c:v>2.2877741273100614</c:v>
                </c:pt>
                <c:pt idx="2">
                  <c:v>2.6376562499999996</c:v>
                </c:pt>
                <c:pt idx="3">
                  <c:v>3.1898754966887419</c:v>
                </c:pt>
                <c:pt idx="4">
                  <c:v>4.1465887611749679</c:v>
                </c:pt>
                <c:pt idx="5">
                  <c:v>5.0862777433353994</c:v>
                </c:pt>
                <c:pt idx="6">
                  <c:v>7.0079853479853469</c:v>
                </c:pt>
                <c:pt idx="7">
                  <c:v>9.3839795304033711</c:v>
                </c:pt>
                <c:pt idx="8">
                  <c:v>12.464323232323231</c:v>
                </c:pt>
                <c:pt idx="9">
                  <c:v>18.185140000000001</c:v>
                </c:pt>
                <c:pt idx="10">
                  <c:v>27.618101162790698</c:v>
                </c:pt>
                <c:pt idx="11">
                  <c:v>38.316575200918486</c:v>
                </c:pt>
                <c:pt idx="12">
                  <c:v>42.951919864559812</c:v>
                </c:pt>
                <c:pt idx="13">
                  <c:v>48.628471823204421</c:v>
                </c:pt>
                <c:pt idx="14">
                  <c:v>47.634893297587134</c:v>
                </c:pt>
                <c:pt idx="15">
                  <c:v>44.479539896373055</c:v>
                </c:pt>
                <c:pt idx="16">
                  <c:v>40.967236868186312</c:v>
                </c:pt>
                <c:pt idx="17">
                  <c:v>37.753305738476008</c:v>
                </c:pt>
                <c:pt idx="18">
                  <c:v>36.779522829006268</c:v>
                </c:pt>
                <c:pt idx="19">
                  <c:v>35.906993162393164</c:v>
                </c:pt>
                <c:pt idx="20">
                  <c:v>36.388855036855034</c:v>
                </c:pt>
                <c:pt idx="21">
                  <c:v>34.536357798165135</c:v>
                </c:pt>
                <c:pt idx="22">
                  <c:v>34.397620928620917</c:v>
                </c:pt>
                <c:pt idx="23">
                  <c:v>37.072214447683834</c:v>
                </c:pt>
                <c:pt idx="24">
                  <c:v>35.934599999999996</c:v>
                </c:pt>
                <c:pt idx="25">
                  <c:v>39.674092838947075</c:v>
                </c:pt>
                <c:pt idx="26">
                  <c:v>41.844364588789951</c:v>
                </c:pt>
                <c:pt idx="27">
                  <c:v>42.272312213924351</c:v>
                </c:pt>
                <c:pt idx="28">
                  <c:v>42.535133581925855</c:v>
                </c:pt>
                <c:pt idx="29">
                  <c:v>34.274384741591462</c:v>
                </c:pt>
                <c:pt idx="30">
                  <c:v>30.079958341520925</c:v>
                </c:pt>
                <c:pt idx="31">
                  <c:v>32.498033390248523</c:v>
                </c:pt>
                <c:pt idx="32">
                  <c:v>34.826037084633747</c:v>
                </c:pt>
                <c:pt idx="33">
                  <c:v>33.313375830490216</c:v>
                </c:pt>
                <c:pt idx="34">
                  <c:v>31.937721461187213</c:v>
                </c:pt>
                <c:pt idx="35">
                  <c:v>34.592935011908814</c:v>
                </c:pt>
                <c:pt idx="36">
                  <c:v>37.526827338129493</c:v>
                </c:pt>
                <c:pt idx="37">
                  <c:v>40.351092744479494</c:v>
                </c:pt>
                <c:pt idx="38">
                  <c:v>41.6428851660067</c:v>
                </c:pt>
                <c:pt idx="39">
                  <c:v>44.410658543833584</c:v>
                </c:pt>
                <c:pt idx="40">
                  <c:v>45.718558072009301</c:v>
                </c:pt>
                <c:pt idx="41">
                  <c:v>45.40776328502416</c:v>
                </c:pt>
                <c:pt idx="42">
                  <c:v>48.117582359488033</c:v>
                </c:pt>
                <c:pt idx="43">
                  <c:v>44.584158678137378</c:v>
                </c:pt>
                <c:pt idx="44">
                  <c:v>46.652835636656384</c:v>
                </c:pt>
                <c:pt idx="45">
                  <c:v>48.711654916512053</c:v>
                </c:pt>
                <c:pt idx="46">
                  <c:v>49.857443412272666</c:v>
                </c:pt>
                <c:pt idx="47">
                  <c:v>47.464466410256406</c:v>
                </c:pt>
                <c:pt idx="48">
                  <c:v>50.662733967935871</c:v>
                </c:pt>
                <c:pt idx="49">
                  <c:v>55.039440581854038</c:v>
                </c:pt>
                <c:pt idx="50">
                  <c:v>60.101264891041161</c:v>
                </c:pt>
                <c:pt idx="51">
                  <c:v>63.912820524946795</c:v>
                </c:pt>
                <c:pt idx="52">
                  <c:v>63.526480036714084</c:v>
                </c:pt>
                <c:pt idx="53">
                  <c:v>62.246693496386875</c:v>
                </c:pt>
                <c:pt idx="54">
                  <c:v>64.078375974025974</c:v>
                </c:pt>
                <c:pt idx="55">
                  <c:v>66.044309617219795</c:v>
                </c:pt>
                <c:pt idx="56">
                  <c:v>67.135890356394128</c:v>
                </c:pt>
                <c:pt idx="57">
                  <c:v>69.984862190812706</c:v>
                </c:pt>
                <c:pt idx="58">
                  <c:v>73.333329936824924</c:v>
                </c:pt>
                <c:pt idx="59">
                  <c:v>71.636211599999996</c:v>
                </c:pt>
                <c:pt idx="60">
                  <c:v>67.812422427337012</c:v>
                </c:pt>
                <c:pt idx="61">
                  <c:v>65.837146710336199</c:v>
                </c:pt>
                <c:pt idx="62">
                  <c:v>65.690284572189967</c:v>
                </c:pt>
                <c:pt idx="63">
                  <c:v>66.220726518294981</c:v>
                </c:pt>
                <c:pt idx="64">
                  <c:v>67.029891441274557</c:v>
                </c:pt>
                <c:pt idx="65">
                  <c:v>66.518996373526733</c:v>
                </c:pt>
                <c:pt idx="66">
                  <c:v>69.605000000000004</c:v>
                </c:pt>
                <c:pt idx="67">
                  <c:v>68.935282765827736</c:v>
                </c:pt>
              </c:numCache>
            </c:numRef>
          </c:val>
          <c:extLst>
            <c:ext xmlns:c16="http://schemas.microsoft.com/office/drawing/2014/chart" uri="{C3380CC4-5D6E-409C-BE32-E72D297353CC}">
              <c16:uniqueId val="{00000001-C30F-49ED-BE2C-14131A8A6AE9}"/>
            </c:ext>
          </c:extLst>
        </c:ser>
        <c:dLbls>
          <c:showLegendKey val="0"/>
          <c:showVal val="0"/>
          <c:showCatName val="0"/>
          <c:showSerName val="0"/>
          <c:showPercent val="0"/>
          <c:showBubbleSize val="0"/>
        </c:dLbls>
        <c:gapWidth val="30"/>
        <c:overlap val="100"/>
        <c:axId val="152994560"/>
        <c:axId val="152996096"/>
      </c:barChart>
      <c:catAx>
        <c:axId val="152994560"/>
        <c:scaling>
          <c:orientation val="minMax"/>
        </c:scaling>
        <c:delete val="0"/>
        <c:axPos val="b"/>
        <c:numFmt formatCode="General" sourceLinked="1"/>
        <c:majorTickMark val="cross"/>
        <c:minorTickMark val="none"/>
        <c:tickLblPos val="nextTo"/>
        <c:spPr>
          <a:ln w="3175">
            <a:solidFill>
              <a:srgbClr val="000000"/>
            </a:solidFill>
            <a:prstDash val="solid"/>
          </a:ln>
        </c:spPr>
        <c:txPr>
          <a:bodyPr rot="0" vert="horz"/>
          <a:lstStyle/>
          <a:p>
            <a:pPr>
              <a:defRPr sz="1400"/>
            </a:pPr>
            <a:endParaRPr lang="en-US"/>
          </a:p>
        </c:txPr>
        <c:crossAx val="152996096"/>
        <c:crosses val="autoZero"/>
        <c:auto val="0"/>
        <c:lblAlgn val="ctr"/>
        <c:lblOffset val="100"/>
        <c:tickLblSkip val="5"/>
        <c:tickMarkSkip val="1"/>
        <c:noMultiLvlLbl val="0"/>
      </c:catAx>
      <c:valAx>
        <c:axId val="152996096"/>
        <c:scaling>
          <c:orientation val="minMax"/>
        </c:scaling>
        <c:delete val="0"/>
        <c:axPos val="l"/>
        <c:majorGridlines>
          <c:spPr>
            <a:ln w="3175">
              <a:solidFill>
                <a:srgbClr val="000000"/>
              </a:solidFill>
              <a:prstDash val="sysDash"/>
            </a:ln>
          </c:spPr>
        </c:majorGridlines>
        <c:numFmt formatCode="&quot;$&quot;#,##0" sourceLinked="0"/>
        <c:majorTickMark val="out"/>
        <c:minorTickMark val="none"/>
        <c:tickLblPos val="nextTo"/>
        <c:spPr>
          <a:ln w="3175">
            <a:solidFill>
              <a:srgbClr val="000000"/>
            </a:solidFill>
            <a:prstDash val="solid"/>
          </a:ln>
        </c:spPr>
        <c:txPr>
          <a:bodyPr rot="0" vert="horz"/>
          <a:lstStyle/>
          <a:p>
            <a:pPr>
              <a:defRPr sz="1400"/>
            </a:pPr>
            <a:endParaRPr lang="en-US"/>
          </a:p>
        </c:txPr>
        <c:crossAx val="152994560"/>
        <c:crosses val="autoZero"/>
        <c:crossBetween val="between"/>
      </c:valAx>
      <c:spPr>
        <a:solidFill>
          <a:srgbClr val="FFFFFF"/>
        </a:solidFill>
        <a:ln w="12700">
          <a:solidFill>
            <a:srgbClr val="808080"/>
          </a:solidFill>
          <a:prstDash val="solid"/>
        </a:ln>
      </c:spPr>
    </c:plotArea>
    <c:legend>
      <c:legendPos val="r"/>
      <c:layout>
        <c:manualLayout>
          <c:xMode val="edge"/>
          <c:yMode val="edge"/>
          <c:x val="0.84755916447944002"/>
          <c:y val="0.32093125876895856"/>
          <c:w val="0.1445148731408574"/>
          <c:h val="0.35077793493635084"/>
        </c:manualLayout>
      </c:layout>
      <c:overlay val="0"/>
      <c:spPr>
        <a:solidFill>
          <a:srgbClr val="FFFFFF"/>
        </a:solidFill>
        <a:ln w="25400">
          <a:noFill/>
        </a:ln>
      </c:spPr>
      <c:txPr>
        <a:bodyPr/>
        <a:lstStyle/>
        <a:p>
          <a:pPr>
            <a:defRPr sz="1600"/>
          </a:pPr>
          <a:endParaRPr lang="en-US"/>
        </a:p>
      </c:txPr>
    </c:legend>
    <c:plotVisOnly val="1"/>
    <c:dispBlanksAs val="gap"/>
    <c:showDLblsOverMax val="0"/>
  </c:chart>
  <c:spPr>
    <a:solidFill>
      <a:srgbClr val="FFFFFF"/>
    </a:solidFill>
    <a:ln w="25400">
      <a:noFill/>
      <a:prstDash val="solid"/>
    </a:ln>
    <a:effectLst/>
  </c:spPr>
  <c:txPr>
    <a:bodyPr/>
    <a:lstStyle/>
    <a:p>
      <a:pPr>
        <a:defRPr sz="1400" b="1" i="0" u="none" strike="noStrike" baseline="0">
          <a:solidFill>
            <a:srgbClr val="000000"/>
          </a:solidFill>
          <a:latin typeface="+mn-lt"/>
          <a:ea typeface="Arial"/>
          <a:cs typeface="Arial"/>
        </a:defRPr>
      </a:pPr>
      <a:endParaRPr lang="en-US"/>
    </a:p>
  </c:tx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3618328958880134E-2"/>
          <c:y val="0.14358092738407702"/>
          <c:w val="0.74939140419947492"/>
          <c:h val="0.70070457859434232"/>
        </c:manualLayout>
      </c:layout>
      <c:barChart>
        <c:barDir val="col"/>
        <c:grouping val="stacked"/>
        <c:varyColors val="0"/>
        <c:ser>
          <c:idx val="2"/>
          <c:order val="0"/>
          <c:tx>
            <c:strRef>
              <c:f>'hist data'!$A$29</c:f>
              <c:strCache>
                <c:ptCount val="1"/>
                <c:pt idx="0">
                  <c:v>General Science</c:v>
                </c:pt>
              </c:strCache>
            </c:strRef>
          </c:tx>
          <c:spPr>
            <a:solidFill>
              <a:srgbClr val="FF0000"/>
            </a:solidFill>
            <a:ln w="12700">
              <a:solidFill>
                <a:srgbClr val="000000"/>
              </a:solidFill>
              <a:prstDash val="solid"/>
            </a:ln>
          </c:spPr>
          <c:invertIfNegative val="0"/>
          <c:cat>
            <c:strRef>
              <c:f>'hist data'!$F$26:$BU$26</c:f>
              <c:strCache>
                <c:ptCount val="68"/>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pt idx="65">
                  <c:v>2018*</c:v>
                </c:pt>
                <c:pt idx="66">
                  <c:v>2019</c:v>
                </c:pt>
                <c:pt idx="67">
                  <c:v>2020</c:v>
                </c:pt>
              </c:strCache>
            </c:strRef>
          </c:cat>
          <c:val>
            <c:numRef>
              <c:f>'hist data'!$F$29:$BU$29</c:f>
              <c:numCache>
                <c:formatCode>0.00</c:formatCode>
                <c:ptCount val="68"/>
                <c:pt idx="0">
                  <c:v>0.49099861495844871</c:v>
                </c:pt>
                <c:pt idx="1">
                  <c:v>0.52380013689253924</c:v>
                </c:pt>
                <c:pt idx="2">
                  <c:v>0.61927581521739128</c:v>
                </c:pt>
                <c:pt idx="3">
                  <c:v>0.6931271523178808</c:v>
                </c:pt>
                <c:pt idx="4">
                  <c:v>0.85518901660280977</c:v>
                </c:pt>
                <c:pt idx="5">
                  <c:v>1.0953986360818351</c:v>
                </c:pt>
                <c:pt idx="6">
                  <c:v>1.4015970695970694</c:v>
                </c:pt>
                <c:pt idx="7">
                  <c:v>1.6261047561709814</c:v>
                </c:pt>
                <c:pt idx="8">
                  <c:v>1.8990707070707069</c:v>
                </c:pt>
                <c:pt idx="9">
                  <c:v>2.0852999999999997</c:v>
                </c:pt>
                <c:pt idx="10">
                  <c:v>2.3816604651162794</c:v>
                </c:pt>
                <c:pt idx="11">
                  <c:v>2.8102698048220436</c:v>
                </c:pt>
                <c:pt idx="12">
                  <c:v>2.8960632054176072</c:v>
                </c:pt>
                <c:pt idx="13">
                  <c:v>3.2021049723756905</c:v>
                </c:pt>
                <c:pt idx="14">
                  <c:v>3.4274916890080429</c:v>
                </c:pt>
                <c:pt idx="15">
                  <c:v>3.0846455958549224</c:v>
                </c:pt>
                <c:pt idx="16">
                  <c:v>3.7085777998017835</c:v>
                </c:pt>
                <c:pt idx="17">
                  <c:v>3.6260536218250237</c:v>
                </c:pt>
                <c:pt idx="18">
                  <c:v>3.5968469113697408</c:v>
                </c:pt>
                <c:pt idx="19">
                  <c:v>3.7369051282051284</c:v>
                </c:pt>
                <c:pt idx="20">
                  <c:v>3.7052481572481568</c:v>
                </c:pt>
                <c:pt idx="21">
                  <c:v>3.574951834862385</c:v>
                </c:pt>
                <c:pt idx="22">
                  <c:v>3.4354726264726261</c:v>
                </c:pt>
                <c:pt idx="23">
                  <c:v>3.2081373501781663</c:v>
                </c:pt>
                <c:pt idx="24">
                  <c:v>3.1789999999999998</c:v>
                </c:pt>
                <c:pt idx="25">
                  <c:v>3.1057599773563545</c:v>
                </c:pt>
                <c:pt idx="26">
                  <c:v>3.1834258774227346</c:v>
                </c:pt>
                <c:pt idx="27">
                  <c:v>3.2072951096121414</c:v>
                </c:pt>
                <c:pt idx="28">
                  <c:v>3.4584018425093217</c:v>
                </c:pt>
                <c:pt idx="29">
                  <c:v>3.2797239540607057</c:v>
                </c:pt>
                <c:pt idx="30">
                  <c:v>3.2331200628807228</c:v>
                </c:pt>
                <c:pt idx="31">
                  <c:v>3.4844484917472967</c:v>
                </c:pt>
                <c:pt idx="32">
                  <c:v>3.4958266935928033</c:v>
                </c:pt>
                <c:pt idx="33">
                  <c:v>3.8577636918656855</c:v>
                </c:pt>
                <c:pt idx="34">
                  <c:v>3.9568858447488577</c:v>
                </c:pt>
                <c:pt idx="35">
                  <c:v>4.0800057842803676</c:v>
                </c:pt>
                <c:pt idx="36">
                  <c:v>4.1402060170045782</c:v>
                </c:pt>
                <c:pt idx="37">
                  <c:v>4.0897817034700319</c:v>
                </c:pt>
                <c:pt idx="38">
                  <c:v>4.2249634480657932</c:v>
                </c:pt>
                <c:pt idx="39">
                  <c:v>4.208962555720654</c:v>
                </c:pt>
                <c:pt idx="40">
                  <c:v>4.1532619047619059</c:v>
                </c:pt>
                <c:pt idx="41">
                  <c:v>4.064743961352657</c:v>
                </c:pt>
                <c:pt idx="42">
                  <c:v>4.0613350027824158</c:v>
                </c:pt>
                <c:pt idx="43">
                  <c:v>4.2753827666257003</c:v>
                </c:pt>
                <c:pt idx="44">
                  <c:v>4.104169059439152</c:v>
                </c:pt>
                <c:pt idx="45">
                  <c:v>5.7746472303206993</c:v>
                </c:pt>
                <c:pt idx="46">
                  <c:v>6.2299717388460021</c:v>
                </c:pt>
                <c:pt idx="47">
                  <c:v>6.7697138461538451</c:v>
                </c:pt>
                <c:pt idx="48">
                  <c:v>6.8406390280561125</c:v>
                </c:pt>
                <c:pt idx="49">
                  <c:v>7.0767571499013799</c:v>
                </c:pt>
                <c:pt idx="50">
                  <c:v>7.7865145278450365</c:v>
                </c:pt>
                <c:pt idx="51">
                  <c:v>8.1697280681012057</c:v>
                </c:pt>
                <c:pt idx="52">
                  <c:v>8.3242930243230848</c:v>
                </c:pt>
                <c:pt idx="53">
                  <c:v>8.3488540300166747</c:v>
                </c:pt>
                <c:pt idx="54">
                  <c:v>8.1396625541125527</c:v>
                </c:pt>
                <c:pt idx="55">
                  <c:v>8.0929517548510219</c:v>
                </c:pt>
                <c:pt idx="56">
                  <c:v>8.5914970649895182</c:v>
                </c:pt>
                <c:pt idx="57">
                  <c:v>9.6013392226148415</c:v>
                </c:pt>
                <c:pt idx="58">
                  <c:v>10.635912981455064</c:v>
                </c:pt>
                <c:pt idx="59">
                  <c:v>10.281654399999999</c:v>
                </c:pt>
                <c:pt idx="60">
                  <c:v>10.205291633935586</c:v>
                </c:pt>
                <c:pt idx="61">
                  <c:v>10.088596859647431</c:v>
                </c:pt>
                <c:pt idx="62">
                  <c:v>9.8733579518416299</c:v>
                </c:pt>
                <c:pt idx="63">
                  <c:v>10.044120709166352</c:v>
                </c:pt>
                <c:pt idx="64">
                  <c:v>10.024983141904409</c:v>
                </c:pt>
                <c:pt idx="65">
                  <c:v>9.7510859474161364</c:v>
                </c:pt>
                <c:pt idx="66">
                  <c:v>10.135999999999999</c:v>
                </c:pt>
                <c:pt idx="67">
                  <c:v>9.8417371766959842</c:v>
                </c:pt>
              </c:numCache>
            </c:numRef>
          </c:val>
          <c:extLst>
            <c:ext xmlns:c16="http://schemas.microsoft.com/office/drawing/2014/chart" uri="{C3380CC4-5D6E-409C-BE32-E72D297353CC}">
              <c16:uniqueId val="{00000000-D0FB-4323-AF90-76C020F260D6}"/>
            </c:ext>
          </c:extLst>
        </c:ser>
        <c:ser>
          <c:idx val="6"/>
          <c:order val="1"/>
          <c:tx>
            <c:strRef>
              <c:f>'hist data'!$A$31</c:f>
              <c:strCache>
                <c:ptCount val="1"/>
                <c:pt idx="0">
                  <c:v>Natural Resources</c:v>
                </c:pt>
              </c:strCache>
            </c:strRef>
          </c:tx>
          <c:spPr>
            <a:solidFill>
              <a:srgbClr val="CC99FF"/>
            </a:solidFill>
            <a:ln w="12700">
              <a:solidFill>
                <a:srgbClr val="000000"/>
              </a:solidFill>
              <a:prstDash val="solid"/>
            </a:ln>
          </c:spPr>
          <c:invertIfNegative val="0"/>
          <c:cat>
            <c:strRef>
              <c:f>'hist data'!$F$26:$BU$26</c:f>
              <c:strCache>
                <c:ptCount val="68"/>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pt idx="65">
                  <c:v>2018*</c:v>
                </c:pt>
                <c:pt idx="66">
                  <c:v>2019</c:v>
                </c:pt>
                <c:pt idx="67">
                  <c:v>2020</c:v>
                </c:pt>
              </c:strCache>
            </c:strRef>
          </c:cat>
          <c:val>
            <c:numRef>
              <c:f>'hist data'!$F$31:$BU$31</c:f>
              <c:numCache>
                <c:formatCode>0.00</c:formatCode>
                <c:ptCount val="68"/>
                <c:pt idx="0">
                  <c:v>0.29615789473684206</c:v>
                </c:pt>
                <c:pt idx="1">
                  <c:v>0.29271184120465432</c:v>
                </c:pt>
                <c:pt idx="2">
                  <c:v>0.24465217391304345</c:v>
                </c:pt>
                <c:pt idx="3">
                  <c:v>0.28321324503311257</c:v>
                </c:pt>
                <c:pt idx="4">
                  <c:v>0.32339080459770114</c:v>
                </c:pt>
                <c:pt idx="5">
                  <c:v>0.37676131432114074</c:v>
                </c:pt>
                <c:pt idx="6">
                  <c:v>0.60461050061050059</c:v>
                </c:pt>
                <c:pt idx="7">
                  <c:v>0.46072968091511135</c:v>
                </c:pt>
                <c:pt idx="8">
                  <c:v>0.70880808080808078</c:v>
                </c:pt>
                <c:pt idx="9">
                  <c:v>0.66199999999999992</c:v>
                </c:pt>
                <c:pt idx="10">
                  <c:v>0.77207674418604655</c:v>
                </c:pt>
                <c:pt idx="11">
                  <c:v>0.77524684270952937</c:v>
                </c:pt>
                <c:pt idx="12">
                  <c:v>0.8891422121896162</c:v>
                </c:pt>
                <c:pt idx="13">
                  <c:v>0.99482872928176802</c:v>
                </c:pt>
                <c:pt idx="14">
                  <c:v>1.0922112600536193</c:v>
                </c:pt>
                <c:pt idx="15">
                  <c:v>1.2070352331606216</c:v>
                </c:pt>
                <c:pt idx="16">
                  <c:v>1.2938196233894943</c:v>
                </c:pt>
                <c:pt idx="17">
                  <c:v>1.593346190028222</c:v>
                </c:pt>
                <c:pt idx="18">
                  <c:v>1.7681978513876457</c:v>
                </c:pt>
                <c:pt idx="19">
                  <c:v>2.4383666666666661</c:v>
                </c:pt>
                <c:pt idx="20">
                  <c:v>2.4839909909909905</c:v>
                </c:pt>
                <c:pt idx="21">
                  <c:v>2.1983157492354741</c:v>
                </c:pt>
                <c:pt idx="22">
                  <c:v>2.5229861399861395</c:v>
                </c:pt>
                <c:pt idx="23">
                  <c:v>2.3550644638807903</c:v>
                </c:pt>
                <c:pt idx="24">
                  <c:v>1.9890000000000001</c:v>
                </c:pt>
                <c:pt idx="25">
                  <c:v>2.1501415227851686</c:v>
                </c:pt>
                <c:pt idx="26">
                  <c:v>2.6381168150864327</c:v>
                </c:pt>
                <c:pt idx="27">
                  <c:v>2.5783073958082388</c:v>
                </c:pt>
                <c:pt idx="28">
                  <c:v>2.2512937047598154</c:v>
                </c:pt>
                <c:pt idx="29">
                  <c:v>1.9341369975389664</c:v>
                </c:pt>
                <c:pt idx="30">
                  <c:v>1.8929895853802317</c:v>
                </c:pt>
                <c:pt idx="31">
                  <c:v>1.8062766078542971</c:v>
                </c:pt>
                <c:pt idx="32">
                  <c:v>1.8264248210023866</c:v>
                </c:pt>
                <c:pt idx="33">
                  <c:v>1.8672465433650569</c:v>
                </c:pt>
                <c:pt idx="34">
                  <c:v>1.7511492799438004</c:v>
                </c:pt>
                <c:pt idx="35">
                  <c:v>2.0141558353181352</c:v>
                </c:pt>
                <c:pt idx="36">
                  <c:v>1.9431366906474818</c:v>
                </c:pt>
                <c:pt idx="37">
                  <c:v>2.1655962145110408</c:v>
                </c:pt>
                <c:pt idx="38">
                  <c:v>2.2675970149253732</c:v>
                </c:pt>
                <c:pt idx="39">
                  <c:v>2.6638368499257057</c:v>
                </c:pt>
                <c:pt idx="40">
                  <c:v>2.8788542392566789</c:v>
                </c:pt>
                <c:pt idx="41">
                  <c:v>2.793512077294686</c:v>
                </c:pt>
                <c:pt idx="42">
                  <c:v>2.6021352253756262</c:v>
                </c:pt>
                <c:pt idx="43">
                  <c:v>2.474250990031408</c:v>
                </c:pt>
                <c:pt idx="44">
                  <c:v>2.4008935998926604</c:v>
                </c:pt>
                <c:pt idx="45">
                  <c:v>2.4652613305062281</c:v>
                </c:pt>
                <c:pt idx="46">
                  <c:v>2.5502980505037289</c:v>
                </c:pt>
                <c:pt idx="47">
                  <c:v>2.4340382051282048</c:v>
                </c:pt>
                <c:pt idx="48">
                  <c:v>2.4653364228456911</c:v>
                </c:pt>
                <c:pt idx="49">
                  <c:v>2.5748796844181459</c:v>
                </c:pt>
                <c:pt idx="50">
                  <c:v>2.6145794188861986</c:v>
                </c:pt>
                <c:pt idx="51">
                  <c:v>2.1448862615275481</c:v>
                </c:pt>
                <c:pt idx="52">
                  <c:v>2.4248522257916476</c:v>
                </c:pt>
                <c:pt idx="53">
                  <c:v>1.9129923290717064</c:v>
                </c:pt>
                <c:pt idx="54">
                  <c:v>2.0181686147186144</c:v>
                </c:pt>
                <c:pt idx="55">
                  <c:v>2.2648809246103272</c:v>
                </c:pt>
                <c:pt idx="56">
                  <c:v>2.2814712788259959</c:v>
                </c:pt>
                <c:pt idx="57">
                  <c:v>2.1672897526501766</c:v>
                </c:pt>
                <c:pt idx="58">
                  <c:v>2.1501171795394329</c:v>
                </c:pt>
                <c:pt idx="59">
                  <c:v>2.3138223999999998</c:v>
                </c:pt>
                <c:pt idx="60">
                  <c:v>2.1018369992144539</c:v>
                </c:pt>
                <c:pt idx="61">
                  <c:v>2.1042302283017049</c:v>
                </c:pt>
                <c:pt idx="62">
                  <c:v>2.2278785571523745</c:v>
                </c:pt>
                <c:pt idx="63">
                  <c:v>2.3582033195020746</c:v>
                </c:pt>
                <c:pt idx="64">
                  <c:v>2.4851367173027046</c:v>
                </c:pt>
                <c:pt idx="65">
                  <c:v>2.3620135992747056</c:v>
                </c:pt>
                <c:pt idx="66">
                  <c:v>2.508</c:v>
                </c:pt>
                <c:pt idx="67">
                  <c:v>2.0914426543586169</c:v>
                </c:pt>
              </c:numCache>
            </c:numRef>
          </c:val>
          <c:extLst>
            <c:ext xmlns:c16="http://schemas.microsoft.com/office/drawing/2014/chart" uri="{C3380CC4-5D6E-409C-BE32-E72D297353CC}">
              <c16:uniqueId val="{00000001-D0FB-4323-AF90-76C020F260D6}"/>
            </c:ext>
          </c:extLst>
        </c:ser>
        <c:ser>
          <c:idx val="4"/>
          <c:order val="2"/>
          <c:tx>
            <c:strRef>
              <c:f>'hist data'!$A$32</c:f>
              <c:strCache>
                <c:ptCount val="1"/>
                <c:pt idx="0">
                  <c:v>Other</c:v>
                </c:pt>
              </c:strCache>
            </c:strRef>
          </c:tx>
          <c:spPr>
            <a:solidFill>
              <a:srgbClr val="FFFFFF"/>
            </a:solidFill>
            <a:ln w="12700">
              <a:solidFill>
                <a:srgbClr val="000000"/>
              </a:solidFill>
              <a:prstDash val="solid"/>
            </a:ln>
          </c:spPr>
          <c:invertIfNegative val="0"/>
          <c:cat>
            <c:strRef>
              <c:f>'hist data'!$F$26:$BU$26</c:f>
              <c:strCache>
                <c:ptCount val="68"/>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pt idx="65">
                  <c:v>2018*</c:v>
                </c:pt>
                <c:pt idx="66">
                  <c:v>2019</c:v>
                </c:pt>
                <c:pt idx="67">
                  <c:v>2020</c:v>
                </c:pt>
              </c:strCache>
            </c:strRef>
          </c:cat>
          <c:val>
            <c:numRef>
              <c:f>'hist data'!$F$32:$BU$32</c:f>
              <c:numCache>
                <c:formatCode>0.00</c:formatCode>
                <c:ptCount val="68"/>
                <c:pt idx="0">
                  <c:v>0.77156925207756222</c:v>
                </c:pt>
                <c:pt idx="1">
                  <c:v>0.70867077344284735</c:v>
                </c:pt>
                <c:pt idx="2">
                  <c:v>0.71102038043478255</c:v>
                </c:pt>
                <c:pt idx="3">
                  <c:v>0.92416953642384103</c:v>
                </c:pt>
                <c:pt idx="4">
                  <c:v>1.0564099616858236</c:v>
                </c:pt>
                <c:pt idx="5">
                  <c:v>1.2558710477371358</c:v>
                </c:pt>
                <c:pt idx="6">
                  <c:v>1.841313797313797</c:v>
                </c:pt>
                <c:pt idx="7">
                  <c:v>2.1071607465382298</c:v>
                </c:pt>
                <c:pt idx="8">
                  <c:v>2.1732323232323232</c:v>
                </c:pt>
                <c:pt idx="9">
                  <c:v>2.57518</c:v>
                </c:pt>
                <c:pt idx="10">
                  <c:v>2.8462151162790699</c:v>
                </c:pt>
                <c:pt idx="11">
                  <c:v>3.0880665901262918</c:v>
                </c:pt>
                <c:pt idx="12">
                  <c:v>3.8233115124153496</c:v>
                </c:pt>
                <c:pt idx="13">
                  <c:v>4.2342397790055246</c:v>
                </c:pt>
                <c:pt idx="14">
                  <c:v>4.3447077747989278</c:v>
                </c:pt>
                <c:pt idx="15">
                  <c:v>5.4345740932642483</c:v>
                </c:pt>
                <c:pt idx="16">
                  <c:v>4.9187452923686816</c:v>
                </c:pt>
                <c:pt idx="17">
                  <c:v>5.8440338664158045</c:v>
                </c:pt>
                <c:pt idx="18">
                  <c:v>7.6370026857654443</c:v>
                </c:pt>
                <c:pt idx="19">
                  <c:v>6.8245410256410253</c:v>
                </c:pt>
                <c:pt idx="20">
                  <c:v>6.774520884520884</c:v>
                </c:pt>
                <c:pt idx="21">
                  <c:v>6.8960863914373087</c:v>
                </c:pt>
                <c:pt idx="22">
                  <c:v>6.2197262647262637</c:v>
                </c:pt>
                <c:pt idx="23">
                  <c:v>6.1975380628441856</c:v>
                </c:pt>
                <c:pt idx="24">
                  <c:v>5.7698</c:v>
                </c:pt>
                <c:pt idx="25">
                  <c:v>6.5141324653269175</c:v>
                </c:pt>
                <c:pt idx="26">
                  <c:v>5.9600806705081197</c:v>
                </c:pt>
                <c:pt idx="27">
                  <c:v>6.0323175138520835</c:v>
                </c:pt>
                <c:pt idx="28">
                  <c:v>5.8133735468304453</c:v>
                </c:pt>
                <c:pt idx="29">
                  <c:v>5.1307715340442979</c:v>
                </c:pt>
                <c:pt idx="30">
                  <c:v>4.6351707604637449</c:v>
                </c:pt>
                <c:pt idx="31">
                  <c:v>5.1199188009865289</c:v>
                </c:pt>
                <c:pt idx="32">
                  <c:v>5.1445676519184875</c:v>
                </c:pt>
                <c:pt idx="33">
                  <c:v>5.2400111330580001</c:v>
                </c:pt>
                <c:pt idx="34">
                  <c:v>4.8344369511766763</c:v>
                </c:pt>
                <c:pt idx="35">
                  <c:v>4.7367124872405588</c:v>
                </c:pt>
                <c:pt idx="36">
                  <c:v>5.277382603008502</c:v>
                </c:pt>
                <c:pt idx="37">
                  <c:v>5.3057107255520508</c:v>
                </c:pt>
                <c:pt idx="38">
                  <c:v>5.4881675296984467</c:v>
                </c:pt>
                <c:pt idx="39">
                  <c:v>5.9497372956909356</c:v>
                </c:pt>
                <c:pt idx="40">
                  <c:v>6.1808771777003493</c:v>
                </c:pt>
                <c:pt idx="41">
                  <c:v>6.6567777777777772</c:v>
                </c:pt>
                <c:pt idx="42">
                  <c:v>5.9839716193656098</c:v>
                </c:pt>
                <c:pt idx="43">
                  <c:v>6.4853038372251817</c:v>
                </c:pt>
                <c:pt idx="44">
                  <c:v>6.5715024822219235</c:v>
                </c:pt>
                <c:pt idx="45">
                  <c:v>6.3562878346143643</c:v>
                </c:pt>
                <c:pt idx="46">
                  <c:v>5.8353528719089365</c:v>
                </c:pt>
                <c:pt idx="47">
                  <c:v>5.7193405128205121</c:v>
                </c:pt>
                <c:pt idx="48">
                  <c:v>5.923009519038076</c:v>
                </c:pt>
                <c:pt idx="49">
                  <c:v>6.2804312130177511</c:v>
                </c:pt>
                <c:pt idx="50">
                  <c:v>7.4922210653753023</c:v>
                </c:pt>
                <c:pt idx="51">
                  <c:v>6.1658827145897375</c:v>
                </c:pt>
                <c:pt idx="52">
                  <c:v>6.6405830656264335</c:v>
                </c:pt>
                <c:pt idx="53">
                  <c:v>6.6585645358532508</c:v>
                </c:pt>
                <c:pt idx="54">
                  <c:v>6.8924660173160168</c:v>
                </c:pt>
                <c:pt idx="55">
                  <c:v>6.6192278655497825</c:v>
                </c:pt>
                <c:pt idx="56">
                  <c:v>6.9234513626834389</c:v>
                </c:pt>
                <c:pt idx="57">
                  <c:v>6.2831519434628973</c:v>
                </c:pt>
                <c:pt idx="58">
                  <c:v>6.4629655594049309</c:v>
                </c:pt>
                <c:pt idx="59">
                  <c:v>6.0580281999999999</c:v>
                </c:pt>
                <c:pt idx="60">
                  <c:v>5.7562928122545172</c:v>
                </c:pt>
                <c:pt idx="61">
                  <c:v>6.0243211636643865</c:v>
                </c:pt>
                <c:pt idx="62">
                  <c:v>5.5289947653944989</c:v>
                </c:pt>
                <c:pt idx="63">
                  <c:v>5.792562429271972</c:v>
                </c:pt>
                <c:pt idx="64">
                  <c:v>5.7103938495739168</c:v>
                </c:pt>
                <c:pt idx="65">
                  <c:v>5.8718739800543975</c:v>
                </c:pt>
                <c:pt idx="66">
                  <c:v>6.3079999999999998</c:v>
                </c:pt>
                <c:pt idx="67">
                  <c:v>6.3360715840808144</c:v>
                </c:pt>
              </c:numCache>
            </c:numRef>
          </c:val>
          <c:extLst>
            <c:ext xmlns:c16="http://schemas.microsoft.com/office/drawing/2014/chart" uri="{C3380CC4-5D6E-409C-BE32-E72D297353CC}">
              <c16:uniqueId val="{00000002-D0FB-4323-AF90-76C020F260D6}"/>
            </c:ext>
          </c:extLst>
        </c:ser>
        <c:ser>
          <c:idx val="3"/>
          <c:order val="3"/>
          <c:tx>
            <c:strRef>
              <c:f>'hist data'!$A$30</c:f>
              <c:strCache>
                <c:ptCount val="1"/>
                <c:pt idx="0">
                  <c:v>Energy</c:v>
                </c:pt>
              </c:strCache>
            </c:strRef>
          </c:tx>
          <c:spPr>
            <a:solidFill>
              <a:srgbClr val="00FF00"/>
            </a:solidFill>
            <a:ln w="12700">
              <a:solidFill>
                <a:srgbClr val="000000"/>
              </a:solidFill>
              <a:prstDash val="solid"/>
            </a:ln>
          </c:spPr>
          <c:invertIfNegative val="0"/>
          <c:cat>
            <c:strRef>
              <c:f>'hist data'!$F$26:$BU$26</c:f>
              <c:strCache>
                <c:ptCount val="68"/>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pt idx="65">
                  <c:v>2018*</c:v>
                </c:pt>
                <c:pt idx="66">
                  <c:v>2019</c:v>
                </c:pt>
                <c:pt idx="67">
                  <c:v>2020</c:v>
                </c:pt>
              </c:strCache>
            </c:strRef>
          </c:cat>
          <c:val>
            <c:numRef>
              <c:f>'hist data'!$F$30:$BU$30</c:f>
              <c:numCache>
                <c:formatCode>0.00</c:formatCode>
                <c:ptCount val="68"/>
                <c:pt idx="0">
                  <c:v>0</c:v>
                </c:pt>
                <c:pt idx="1">
                  <c:v>0</c:v>
                </c:pt>
                <c:pt idx="2">
                  <c:v>0.20642527173913042</c:v>
                </c:pt>
                <c:pt idx="3">
                  <c:v>0.31302516556291393</c:v>
                </c:pt>
                <c:pt idx="4">
                  <c:v>0.55335759897828862</c:v>
                </c:pt>
                <c:pt idx="5">
                  <c:v>0.76049969001859885</c:v>
                </c:pt>
                <c:pt idx="6">
                  <c:v>0.88630402930402918</c:v>
                </c:pt>
                <c:pt idx="7">
                  <c:v>1.0772944009632752</c:v>
                </c:pt>
                <c:pt idx="8">
                  <c:v>1.156828282828283</c:v>
                </c:pt>
                <c:pt idx="9">
                  <c:v>2.6281399999999997</c:v>
                </c:pt>
                <c:pt idx="10">
                  <c:v>3.0228767441860467</c:v>
                </c:pt>
                <c:pt idx="11">
                  <c:v>3.2431159586681977</c:v>
                </c:pt>
                <c:pt idx="12">
                  <c:v>3.0357855530474041</c:v>
                </c:pt>
                <c:pt idx="13">
                  <c:v>2.8103911602209948</c:v>
                </c:pt>
                <c:pt idx="14">
                  <c:v>2.884403217158177</c:v>
                </c:pt>
                <c:pt idx="15">
                  <c:v>3.0030103626943001</c:v>
                </c:pt>
                <c:pt idx="16">
                  <c:v>2.6155232903865206</c:v>
                </c:pt>
                <c:pt idx="17">
                  <c:v>2.3873725305738476</c:v>
                </c:pt>
                <c:pt idx="18">
                  <c:v>2.2870707251566698</c:v>
                </c:pt>
                <c:pt idx="19">
                  <c:v>1.5822931623931622</c:v>
                </c:pt>
                <c:pt idx="20">
                  <c:v>1.7466281736281735</c:v>
                </c:pt>
                <c:pt idx="21">
                  <c:v>2.2585435779816514</c:v>
                </c:pt>
                <c:pt idx="22">
                  <c:v>3.6382474012474009</c:v>
                </c:pt>
                <c:pt idx="23">
                  <c:v>5.1913495302883055</c:v>
                </c:pt>
                <c:pt idx="24">
                  <c:v>7.4698000000000002</c:v>
                </c:pt>
                <c:pt idx="25">
                  <c:v>8.0972737050665149</c:v>
                </c:pt>
                <c:pt idx="26">
                  <c:v>9.7389250916710335</c:v>
                </c:pt>
                <c:pt idx="27">
                  <c:v>8.9169853047458432</c:v>
                </c:pt>
                <c:pt idx="28">
                  <c:v>9.0866361044088606</c:v>
                </c:pt>
                <c:pt idx="29">
                  <c:v>7.6857711238720254</c:v>
                </c:pt>
                <c:pt idx="30">
                  <c:v>6.0327985851837296</c:v>
                </c:pt>
                <c:pt idx="31">
                  <c:v>5.8970874596850686</c:v>
                </c:pt>
                <c:pt idx="32">
                  <c:v>8.7788224710850002</c:v>
                </c:pt>
                <c:pt idx="33">
                  <c:v>5.2986151912372064</c:v>
                </c:pt>
                <c:pt idx="34">
                  <c:v>4.5873786441868623</c:v>
                </c:pt>
                <c:pt idx="35">
                  <c:v>4.3786828853351478</c:v>
                </c:pt>
                <c:pt idx="36">
                  <c:v>4.5155846958796593</c:v>
                </c:pt>
                <c:pt idx="37">
                  <c:v>4.1572347003154571</c:v>
                </c:pt>
                <c:pt idx="38">
                  <c:v>4.286666768199817</c:v>
                </c:pt>
                <c:pt idx="39">
                  <c:v>4.3360508172362549</c:v>
                </c:pt>
                <c:pt idx="40">
                  <c:v>4.1124155052264815</c:v>
                </c:pt>
                <c:pt idx="41">
                  <c:v>4.2438357487922707</c:v>
                </c:pt>
                <c:pt idx="42">
                  <c:v>4.9349760712298272</c:v>
                </c:pt>
                <c:pt idx="43">
                  <c:v>4.5151238563430285</c:v>
                </c:pt>
                <c:pt idx="44">
                  <c:v>3.9878993693814566</c:v>
                </c:pt>
                <c:pt idx="45">
                  <c:v>2.275855287569573</c:v>
                </c:pt>
                <c:pt idx="46">
                  <c:v>1.8921091194557109</c:v>
                </c:pt>
                <c:pt idx="47">
                  <c:v>1.8251679487179486</c:v>
                </c:pt>
                <c:pt idx="48">
                  <c:v>1.883184368737475</c:v>
                </c:pt>
                <c:pt idx="49">
                  <c:v>1.6606309171597631</c:v>
                </c:pt>
                <c:pt idx="50">
                  <c:v>1.8052723970944309</c:v>
                </c:pt>
                <c:pt idx="51">
                  <c:v>1.8455069756443605</c:v>
                </c:pt>
                <c:pt idx="52">
                  <c:v>1.6423919229004129</c:v>
                </c:pt>
                <c:pt idx="53">
                  <c:v>1.4463172873818788</c:v>
                </c:pt>
                <c:pt idx="54">
                  <c:v>1.5212387445887445</c:v>
                </c:pt>
                <c:pt idx="55">
                  <c:v>1.449857915385431</c:v>
                </c:pt>
                <c:pt idx="56">
                  <c:v>2.1776607966457022</c:v>
                </c:pt>
                <c:pt idx="57">
                  <c:v>2.2994558303886925</c:v>
                </c:pt>
                <c:pt idx="58">
                  <c:v>4.2188165885469733</c:v>
                </c:pt>
                <c:pt idx="59">
                  <c:v>3.3975825999999998</c:v>
                </c:pt>
                <c:pt idx="60">
                  <c:v>2.2466007462686566</c:v>
                </c:pt>
                <c:pt idx="61">
                  <c:v>2.5617187168866198</c:v>
                </c:pt>
                <c:pt idx="62">
                  <c:v>2.9830008565718096</c:v>
                </c:pt>
                <c:pt idx="63">
                  <c:v>2.9461622029422858</c:v>
                </c:pt>
                <c:pt idx="64">
                  <c:v>3.0344937013708781</c:v>
                </c:pt>
                <c:pt idx="65">
                  <c:v>3.0690872166817771</c:v>
                </c:pt>
                <c:pt idx="66">
                  <c:v>3.6120000000000001</c:v>
                </c:pt>
                <c:pt idx="67">
                  <c:v>2.9960357049551507</c:v>
                </c:pt>
              </c:numCache>
            </c:numRef>
          </c:val>
          <c:extLst>
            <c:ext xmlns:c16="http://schemas.microsoft.com/office/drawing/2014/chart" uri="{C3380CC4-5D6E-409C-BE32-E72D297353CC}">
              <c16:uniqueId val="{00000003-D0FB-4323-AF90-76C020F260D6}"/>
            </c:ext>
          </c:extLst>
        </c:ser>
        <c:ser>
          <c:idx val="1"/>
          <c:order val="4"/>
          <c:tx>
            <c:strRef>
              <c:f>'hist data'!$A$28</c:f>
              <c:strCache>
                <c:ptCount val="1"/>
                <c:pt idx="0">
                  <c:v>Space</c:v>
                </c:pt>
              </c:strCache>
            </c:strRef>
          </c:tx>
          <c:spPr>
            <a:solidFill>
              <a:srgbClr val="FFFF00"/>
            </a:solidFill>
            <a:ln w="12700">
              <a:solidFill>
                <a:srgbClr val="000000"/>
              </a:solidFill>
              <a:prstDash val="solid"/>
            </a:ln>
          </c:spPr>
          <c:invertIfNegative val="0"/>
          <c:cat>
            <c:strRef>
              <c:f>'hist data'!$F$26:$BU$26</c:f>
              <c:strCache>
                <c:ptCount val="68"/>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pt idx="65">
                  <c:v>2018*</c:v>
                </c:pt>
                <c:pt idx="66">
                  <c:v>2019</c:v>
                </c:pt>
                <c:pt idx="67">
                  <c:v>2020</c:v>
                </c:pt>
              </c:strCache>
            </c:strRef>
          </c:cat>
          <c:val>
            <c:numRef>
              <c:f>'hist data'!$F$28:$BU$28</c:f>
              <c:numCache>
                <c:formatCode>0.00</c:formatCode>
                <c:ptCount val="68"/>
                <c:pt idx="0">
                  <c:v>0.38968144044321329</c:v>
                </c:pt>
                <c:pt idx="1">
                  <c:v>0.369741273100616</c:v>
                </c:pt>
                <c:pt idx="2">
                  <c:v>0.32875135869565214</c:v>
                </c:pt>
                <c:pt idx="3">
                  <c:v>0.37264900662251654</c:v>
                </c:pt>
                <c:pt idx="4">
                  <c:v>0.39525542784163475</c:v>
                </c:pt>
                <c:pt idx="5">
                  <c:v>0.50234841909485428</c:v>
                </c:pt>
                <c:pt idx="6">
                  <c:v>0.79011599511599506</c:v>
                </c:pt>
                <c:pt idx="7">
                  <c:v>2.2358940397350993</c:v>
                </c:pt>
                <c:pt idx="8">
                  <c:v>4.319717171717171</c:v>
                </c:pt>
                <c:pt idx="9">
                  <c:v>7.3614399999999991</c:v>
                </c:pt>
                <c:pt idx="10">
                  <c:v>14.990066279069769</c:v>
                </c:pt>
                <c:pt idx="11">
                  <c:v>23.858221584385767</c:v>
                </c:pt>
                <c:pt idx="12">
                  <c:v>28.560518058690743</c:v>
                </c:pt>
                <c:pt idx="13">
                  <c:v>32.798259668508287</c:v>
                </c:pt>
                <c:pt idx="14">
                  <c:v>30.425023056300269</c:v>
                </c:pt>
                <c:pt idx="15">
                  <c:v>26.018315025906734</c:v>
                </c:pt>
                <c:pt idx="16">
                  <c:v>22.446655104063424</c:v>
                </c:pt>
                <c:pt idx="17">
                  <c:v>18.622564440263407</c:v>
                </c:pt>
                <c:pt idx="18">
                  <c:v>15.833179051029544</c:v>
                </c:pt>
                <c:pt idx="19">
                  <c:v>14.711959829059827</c:v>
                </c:pt>
                <c:pt idx="20">
                  <c:v>14.032936117936117</c:v>
                </c:pt>
                <c:pt idx="21">
                  <c:v>12.475764525993883</c:v>
                </c:pt>
                <c:pt idx="22">
                  <c:v>11.215004851004849</c:v>
                </c:pt>
                <c:pt idx="23">
                  <c:v>11.764385487528344</c:v>
                </c:pt>
                <c:pt idx="24">
                  <c:v>11.920399999999999</c:v>
                </c:pt>
                <c:pt idx="25">
                  <c:v>11.002353806962921</c:v>
                </c:pt>
                <c:pt idx="26">
                  <c:v>10.773538501833421</c:v>
                </c:pt>
                <c:pt idx="27">
                  <c:v>11.554938087207899</c:v>
                </c:pt>
                <c:pt idx="28">
                  <c:v>11.843977187979819</c:v>
                </c:pt>
                <c:pt idx="29">
                  <c:v>6.2247821985233793</c:v>
                </c:pt>
                <c:pt idx="30">
                  <c:v>4.4206614266064053</c:v>
                </c:pt>
                <c:pt idx="31">
                  <c:v>6.4543430089167133</c:v>
                </c:pt>
                <c:pt idx="32">
                  <c:v>4.9792803378006241</c:v>
                </c:pt>
                <c:pt idx="33">
                  <c:v>5.7856351230023346</c:v>
                </c:pt>
                <c:pt idx="34">
                  <c:v>5.3226241657885485</c:v>
                </c:pt>
                <c:pt idx="35">
                  <c:v>6.2262687989111942</c:v>
                </c:pt>
                <c:pt idx="36">
                  <c:v>7.7651863963374756</c:v>
                </c:pt>
                <c:pt idx="37">
                  <c:v>9.9830435331230269</c:v>
                </c:pt>
                <c:pt idx="38">
                  <c:v>10.758659457812975</c:v>
                </c:pt>
                <c:pt idx="39">
                  <c:v>11.10517295690936</c:v>
                </c:pt>
                <c:pt idx="40">
                  <c:v>11.443527293844369</c:v>
                </c:pt>
                <c:pt idx="41">
                  <c:v>10.65436231884058</c:v>
                </c:pt>
                <c:pt idx="42">
                  <c:v>12.905776572064553</c:v>
                </c:pt>
                <c:pt idx="43">
                  <c:v>10.700751331421548</c:v>
                </c:pt>
                <c:pt idx="44">
                  <c:v>12.286837246746275</c:v>
                </c:pt>
                <c:pt idx="45">
                  <c:v>12.872153988868273</c:v>
                </c:pt>
                <c:pt idx="46">
                  <c:v>12.244964542718828</c:v>
                </c:pt>
                <c:pt idx="47">
                  <c:v>7.8071017948717945</c:v>
                </c:pt>
                <c:pt idx="48">
                  <c:v>7.9090924348697396</c:v>
                </c:pt>
                <c:pt idx="49">
                  <c:v>8.0686962524654824</c:v>
                </c:pt>
                <c:pt idx="50">
                  <c:v>8.177543341404359</c:v>
                </c:pt>
                <c:pt idx="51">
                  <c:v>10.693828091747459</c:v>
                </c:pt>
                <c:pt idx="52">
                  <c:v>8.8833776961909141</c:v>
                </c:pt>
                <c:pt idx="53">
                  <c:v>8.5165067259588643</c:v>
                </c:pt>
                <c:pt idx="54">
                  <c:v>10.362449350649349</c:v>
                </c:pt>
                <c:pt idx="55">
                  <c:v>12.225345138373449</c:v>
                </c:pt>
                <c:pt idx="56">
                  <c:v>10.805727463312369</c:v>
                </c:pt>
                <c:pt idx="57">
                  <c:v>9.3124452296819786</c:v>
                </c:pt>
                <c:pt idx="58">
                  <c:v>8.973155695944568</c:v>
                </c:pt>
                <c:pt idx="59">
                  <c:v>11.284385800000001</c:v>
                </c:pt>
                <c:pt idx="60">
                  <c:v>11.735809112333072</c:v>
                </c:pt>
                <c:pt idx="61">
                  <c:v>11.682217898083035</c:v>
                </c:pt>
                <c:pt idx="62">
                  <c:v>11.96413629009232</c:v>
                </c:pt>
                <c:pt idx="63">
                  <c:v>12.115773670313089</c:v>
                </c:pt>
                <c:pt idx="64">
                  <c:v>10.493031122638014</c:v>
                </c:pt>
                <c:pt idx="65">
                  <c:v>10.326539800543971</c:v>
                </c:pt>
                <c:pt idx="66">
                  <c:v>9.8889999999999993</c:v>
                </c:pt>
                <c:pt idx="67">
                  <c:v>10.557179134372548</c:v>
                </c:pt>
              </c:numCache>
            </c:numRef>
          </c:val>
          <c:extLst>
            <c:ext xmlns:c16="http://schemas.microsoft.com/office/drawing/2014/chart" uri="{C3380CC4-5D6E-409C-BE32-E72D297353CC}">
              <c16:uniqueId val="{00000004-D0FB-4323-AF90-76C020F260D6}"/>
            </c:ext>
          </c:extLst>
        </c:ser>
        <c:ser>
          <c:idx val="0"/>
          <c:order val="5"/>
          <c:tx>
            <c:strRef>
              <c:f>'hist data'!$A$27</c:f>
              <c:strCache>
                <c:ptCount val="1"/>
                <c:pt idx="0">
                  <c:v>Health</c:v>
                </c:pt>
              </c:strCache>
            </c:strRef>
          </c:tx>
          <c:spPr>
            <a:solidFill>
              <a:srgbClr val="0000FF"/>
            </a:solidFill>
            <a:ln w="12700">
              <a:solidFill>
                <a:srgbClr val="000000"/>
              </a:solidFill>
              <a:prstDash val="solid"/>
            </a:ln>
          </c:spPr>
          <c:invertIfNegative val="0"/>
          <c:cat>
            <c:strRef>
              <c:f>'hist data'!$F$26:$BU$26</c:f>
              <c:strCache>
                <c:ptCount val="68"/>
                <c:pt idx="0">
                  <c:v>1953</c:v>
                </c:pt>
                <c:pt idx="1">
                  <c:v>1954</c:v>
                </c:pt>
                <c:pt idx="2">
                  <c:v>1955</c:v>
                </c:pt>
                <c:pt idx="3">
                  <c:v>1956</c:v>
                </c:pt>
                <c:pt idx="4">
                  <c:v>1957</c:v>
                </c:pt>
                <c:pt idx="5">
                  <c:v>1958</c:v>
                </c:pt>
                <c:pt idx="6">
                  <c:v>1959</c:v>
                </c:pt>
                <c:pt idx="7">
                  <c:v>1960</c:v>
                </c:pt>
                <c:pt idx="8">
                  <c:v>1961</c:v>
                </c:pt>
                <c:pt idx="9">
                  <c:v>1962</c:v>
                </c:pt>
                <c:pt idx="10">
                  <c:v>1963</c:v>
                </c:pt>
                <c:pt idx="11">
                  <c:v>1964</c:v>
                </c:pt>
                <c:pt idx="12">
                  <c:v>1965</c:v>
                </c:pt>
                <c:pt idx="13">
                  <c:v>1966</c:v>
                </c:pt>
                <c:pt idx="14">
                  <c:v>1967</c:v>
                </c:pt>
                <c:pt idx="15">
                  <c:v>1968</c:v>
                </c:pt>
                <c:pt idx="16">
                  <c:v>1969</c:v>
                </c:pt>
                <c:pt idx="17">
                  <c:v>1970</c:v>
                </c:pt>
                <c:pt idx="18">
                  <c:v>1971</c:v>
                </c:pt>
                <c:pt idx="19">
                  <c:v>1972</c:v>
                </c:pt>
                <c:pt idx="20">
                  <c:v>1973</c:v>
                </c:pt>
                <c:pt idx="21">
                  <c:v>1974</c:v>
                </c:pt>
                <c:pt idx="22">
                  <c:v>1975</c:v>
                </c:pt>
                <c:pt idx="23">
                  <c:v>1976</c:v>
                </c:pt>
                <c:pt idx="24">
                  <c:v>1977</c:v>
                </c:pt>
                <c:pt idx="25">
                  <c:v>1978</c:v>
                </c:pt>
                <c:pt idx="26">
                  <c:v>1979</c:v>
                </c:pt>
                <c:pt idx="27">
                  <c:v>1980</c:v>
                </c:pt>
                <c:pt idx="28">
                  <c:v>1981</c:v>
                </c:pt>
                <c:pt idx="29">
                  <c:v>1982</c:v>
                </c:pt>
                <c:pt idx="30">
                  <c:v>1983</c:v>
                </c:pt>
                <c:pt idx="31">
                  <c:v>1984</c:v>
                </c:pt>
                <c:pt idx="32">
                  <c:v>1985</c:v>
                </c:pt>
                <c:pt idx="33">
                  <c:v>1986</c:v>
                </c:pt>
                <c:pt idx="34">
                  <c:v>1987</c:v>
                </c:pt>
                <c:pt idx="35">
                  <c:v>1988</c:v>
                </c:pt>
                <c:pt idx="36">
                  <c:v>1989</c:v>
                </c:pt>
                <c:pt idx="37">
                  <c:v>1990</c:v>
                </c:pt>
                <c:pt idx="38">
                  <c:v>1991</c:v>
                </c:pt>
                <c:pt idx="39">
                  <c:v>1992</c:v>
                </c:pt>
                <c:pt idx="40">
                  <c:v>1993</c:v>
                </c:pt>
                <c:pt idx="41">
                  <c:v>1994</c:v>
                </c:pt>
                <c:pt idx="42">
                  <c:v>1995</c:v>
                </c:pt>
                <c:pt idx="43">
                  <c:v>1996</c:v>
                </c:pt>
                <c:pt idx="44">
                  <c:v>1997</c:v>
                </c:pt>
                <c:pt idx="45">
                  <c:v>1998</c:v>
                </c:pt>
                <c:pt idx="46">
                  <c:v>1999</c:v>
                </c:pt>
                <c:pt idx="47">
                  <c:v>2000</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pt idx="63">
                  <c:v>2016</c:v>
                </c:pt>
                <c:pt idx="64">
                  <c:v>2017</c:v>
                </c:pt>
                <c:pt idx="65">
                  <c:v>2018*</c:v>
                </c:pt>
                <c:pt idx="66">
                  <c:v>2019</c:v>
                </c:pt>
                <c:pt idx="67">
                  <c:v>2020</c:v>
                </c:pt>
              </c:strCache>
            </c:strRef>
          </c:cat>
          <c:val>
            <c:numRef>
              <c:f>'hist data'!$F$27:$BU$27</c:f>
              <c:numCache>
                <c:formatCode>0.00</c:formatCode>
                <c:ptCount val="68"/>
                <c:pt idx="0">
                  <c:v>0.35071329639889193</c:v>
                </c:pt>
                <c:pt idx="1">
                  <c:v>0.39285010266940451</c:v>
                </c:pt>
                <c:pt idx="2">
                  <c:v>0.5275312499999999</c:v>
                </c:pt>
                <c:pt idx="3">
                  <c:v>0.60369139072847677</c:v>
                </c:pt>
                <c:pt idx="4">
                  <c:v>0.96298595146871013</c:v>
                </c:pt>
                <c:pt idx="5">
                  <c:v>1.0953986360818351</c:v>
                </c:pt>
                <c:pt idx="6">
                  <c:v>1.4840439560439558</c:v>
                </c:pt>
                <c:pt idx="7">
                  <c:v>1.8767959060806743</c:v>
                </c:pt>
                <c:pt idx="8">
                  <c:v>2.2066666666666666</c:v>
                </c:pt>
                <c:pt idx="9">
                  <c:v>2.8730799999999994</c:v>
                </c:pt>
                <c:pt idx="10">
                  <c:v>3.6052058139534884</c:v>
                </c:pt>
                <c:pt idx="11">
                  <c:v>4.5416544202066591</c:v>
                </c:pt>
                <c:pt idx="12">
                  <c:v>3.7470993227990972</c:v>
                </c:pt>
                <c:pt idx="13">
                  <c:v>4.5886475138121554</c:v>
                </c:pt>
                <c:pt idx="14">
                  <c:v>5.4610563002680967</c:v>
                </c:pt>
                <c:pt idx="15">
                  <c:v>5.7319595854922269</c:v>
                </c:pt>
                <c:pt idx="16">
                  <c:v>5.9839157581764111</c:v>
                </c:pt>
                <c:pt idx="17">
                  <c:v>5.6799350893697085</c:v>
                </c:pt>
                <c:pt idx="18">
                  <c:v>5.6572256042972251</c:v>
                </c:pt>
                <c:pt idx="19">
                  <c:v>6.6129273504273502</c:v>
                </c:pt>
                <c:pt idx="20">
                  <c:v>7.6455307125307117</c:v>
                </c:pt>
                <c:pt idx="21">
                  <c:v>7.1326957186544337</c:v>
                </c:pt>
                <c:pt idx="22">
                  <c:v>7.3661836451836447</c:v>
                </c:pt>
                <c:pt idx="23">
                  <c:v>8.3557395529640424</c:v>
                </c:pt>
                <c:pt idx="24">
                  <c:v>5.6065999999999994</c:v>
                </c:pt>
                <c:pt idx="25">
                  <c:v>8.8044313614491934</c:v>
                </c:pt>
                <c:pt idx="26">
                  <c:v>9.5502776322682035</c:v>
                </c:pt>
                <c:pt idx="27">
                  <c:v>9.9824688026981434</c:v>
                </c:pt>
                <c:pt idx="28">
                  <c:v>10.081451195437594</c:v>
                </c:pt>
                <c:pt idx="29">
                  <c:v>10.019198933552092</c:v>
                </c:pt>
                <c:pt idx="30">
                  <c:v>9.8652179210060904</c:v>
                </c:pt>
                <c:pt idx="31">
                  <c:v>9.7359590210586209</c:v>
                </c:pt>
                <c:pt idx="32">
                  <c:v>10.60111510923444</c:v>
                </c:pt>
                <c:pt idx="33">
                  <c:v>11.264104147961932</c:v>
                </c:pt>
                <c:pt idx="34">
                  <c:v>11.485246575342464</c:v>
                </c:pt>
                <c:pt idx="35">
                  <c:v>13.15710922082341</c:v>
                </c:pt>
                <c:pt idx="36">
                  <c:v>13.885330935251798</c:v>
                </c:pt>
                <c:pt idx="37">
                  <c:v>14.649725867507886</c:v>
                </c:pt>
                <c:pt idx="38">
                  <c:v>14.616830947304294</c:v>
                </c:pt>
                <c:pt idx="39">
                  <c:v>16.146898068350669</c:v>
                </c:pt>
                <c:pt idx="40">
                  <c:v>16.949621951219513</c:v>
                </c:pt>
                <c:pt idx="41">
                  <c:v>16.994531400966181</c:v>
                </c:pt>
                <c:pt idx="42">
                  <c:v>17.629387868670008</c:v>
                </c:pt>
                <c:pt idx="43">
                  <c:v>16.133345896490511</c:v>
                </c:pt>
                <c:pt idx="44">
                  <c:v>17.301533878974908</c:v>
                </c:pt>
                <c:pt idx="45">
                  <c:v>18.967449244632917</c:v>
                </c:pt>
                <c:pt idx="46">
                  <c:v>21.10474708883946</c:v>
                </c:pt>
                <c:pt idx="47">
                  <c:v>22.9091041025641</c:v>
                </c:pt>
                <c:pt idx="48">
                  <c:v>25.641472194388779</c:v>
                </c:pt>
                <c:pt idx="49">
                  <c:v>29.378045364891516</c:v>
                </c:pt>
                <c:pt idx="50">
                  <c:v>32.225134140435834</c:v>
                </c:pt>
                <c:pt idx="51">
                  <c:v>34.892988413336489</c:v>
                </c:pt>
                <c:pt idx="52">
                  <c:v>35.610982101881589</c:v>
                </c:pt>
                <c:pt idx="53">
                  <c:v>35.3634585881045</c:v>
                </c:pt>
                <c:pt idx="54">
                  <c:v>35.144390692640691</c:v>
                </c:pt>
                <c:pt idx="55">
                  <c:v>35.392046018449783</c:v>
                </c:pt>
                <c:pt idx="56">
                  <c:v>36.356082389937107</c:v>
                </c:pt>
                <c:pt idx="57">
                  <c:v>40.321180212014127</c:v>
                </c:pt>
                <c:pt idx="58">
                  <c:v>40.892361931933969</c:v>
                </c:pt>
                <c:pt idx="59">
                  <c:v>38.300738199999998</c:v>
                </c:pt>
                <c:pt idx="60">
                  <c:v>35.76659112333072</c:v>
                </c:pt>
                <c:pt idx="61">
                  <c:v>33.376061843753007</c:v>
                </c:pt>
                <c:pt idx="62">
                  <c:v>33.112916151137341</c:v>
                </c:pt>
                <c:pt idx="63">
                  <c:v>32.96390418709921</c:v>
                </c:pt>
                <c:pt idx="64">
                  <c:v>35.281852908484623</c:v>
                </c:pt>
                <c:pt idx="65">
                  <c:v>35.138395829555755</c:v>
                </c:pt>
                <c:pt idx="66">
                  <c:v>37.152000000000001</c:v>
                </c:pt>
                <c:pt idx="67">
                  <c:v>37.112816511364628</c:v>
                </c:pt>
              </c:numCache>
            </c:numRef>
          </c:val>
          <c:extLst>
            <c:ext xmlns:c16="http://schemas.microsoft.com/office/drawing/2014/chart" uri="{C3380CC4-5D6E-409C-BE32-E72D297353CC}">
              <c16:uniqueId val="{00000005-D0FB-4323-AF90-76C020F260D6}"/>
            </c:ext>
          </c:extLst>
        </c:ser>
        <c:dLbls>
          <c:showLegendKey val="0"/>
          <c:showVal val="0"/>
          <c:showCatName val="0"/>
          <c:showSerName val="0"/>
          <c:showPercent val="0"/>
          <c:showBubbleSize val="0"/>
        </c:dLbls>
        <c:gapWidth val="30"/>
        <c:overlap val="100"/>
        <c:axId val="112148864"/>
        <c:axId val="112150400"/>
      </c:barChart>
      <c:catAx>
        <c:axId val="112148864"/>
        <c:scaling>
          <c:orientation val="minMax"/>
        </c:scaling>
        <c:delete val="0"/>
        <c:axPos val="b"/>
        <c:numFmt formatCode="General" sourceLinked="1"/>
        <c:majorTickMark val="cross"/>
        <c:minorTickMark val="none"/>
        <c:tickLblPos val="nextTo"/>
        <c:spPr>
          <a:ln w="3175">
            <a:solidFill>
              <a:srgbClr val="000000"/>
            </a:solidFill>
            <a:prstDash val="solid"/>
          </a:ln>
        </c:spPr>
        <c:txPr>
          <a:bodyPr rot="-1560000" vert="horz"/>
          <a:lstStyle/>
          <a:p>
            <a:pPr>
              <a:defRPr sz="1400"/>
            </a:pPr>
            <a:endParaRPr lang="en-US"/>
          </a:p>
        </c:txPr>
        <c:crossAx val="112150400"/>
        <c:crosses val="autoZero"/>
        <c:auto val="0"/>
        <c:lblAlgn val="ctr"/>
        <c:lblOffset val="100"/>
        <c:tickMarkSkip val="1"/>
        <c:noMultiLvlLbl val="0"/>
      </c:catAx>
      <c:valAx>
        <c:axId val="112150400"/>
        <c:scaling>
          <c:orientation val="minMax"/>
          <c:min val="0"/>
        </c:scaling>
        <c:delete val="0"/>
        <c:axPos val="l"/>
        <c:majorGridlines>
          <c:spPr>
            <a:ln w="3175">
              <a:solidFill>
                <a:srgbClr val="000000"/>
              </a:solidFill>
              <a:prstDash val="sysDash"/>
            </a:ln>
          </c:spPr>
        </c:majorGridlines>
        <c:numFmt formatCode="&quot;$&quot;#,##0" sourceLinked="0"/>
        <c:majorTickMark val="cross"/>
        <c:minorTickMark val="none"/>
        <c:tickLblPos val="nextTo"/>
        <c:spPr>
          <a:ln w="3175">
            <a:solidFill>
              <a:srgbClr val="000000"/>
            </a:solidFill>
            <a:prstDash val="solid"/>
          </a:ln>
        </c:spPr>
        <c:txPr>
          <a:bodyPr rot="0" vert="horz"/>
          <a:lstStyle/>
          <a:p>
            <a:pPr>
              <a:defRPr sz="1400"/>
            </a:pPr>
            <a:endParaRPr lang="en-US"/>
          </a:p>
        </c:txPr>
        <c:crossAx val="112148864"/>
        <c:crosses val="autoZero"/>
        <c:crossBetween val="between"/>
      </c:valAx>
      <c:spPr>
        <a:solidFill>
          <a:srgbClr val="FFFFFF"/>
        </a:solidFill>
        <a:ln w="12700">
          <a:solidFill>
            <a:srgbClr val="808080"/>
          </a:solidFill>
          <a:prstDash val="solid"/>
        </a:ln>
      </c:spPr>
    </c:plotArea>
    <c:legend>
      <c:legendPos val="r"/>
      <c:layout>
        <c:manualLayout>
          <c:xMode val="edge"/>
          <c:yMode val="edge"/>
          <c:x val="0.8519109798775153"/>
          <c:y val="0.20614231554389034"/>
          <c:w val="0.14808902012248468"/>
          <c:h val="0.58274398868458277"/>
        </c:manualLayout>
      </c:layout>
      <c:overlay val="0"/>
      <c:spPr>
        <a:noFill/>
        <a:ln w="25400">
          <a:noFill/>
        </a:ln>
      </c:spPr>
      <c:txPr>
        <a:bodyPr/>
        <a:lstStyle/>
        <a:p>
          <a:pPr>
            <a:defRPr sz="1600"/>
          </a:pPr>
          <a:endParaRPr lang="en-US"/>
        </a:p>
      </c:txPr>
    </c:legend>
    <c:plotVisOnly val="1"/>
    <c:dispBlanksAs val="gap"/>
    <c:showDLblsOverMax val="0"/>
  </c:chart>
  <c:spPr>
    <a:solidFill>
      <a:srgbClr val="FFFFFF"/>
    </a:solidFill>
    <a:ln w="25400">
      <a:noFill/>
      <a:prstDash val="solid"/>
    </a:ln>
    <a:effectLst>
      <a:outerShdw dist="35921" dir="2700000" algn="br">
        <a:schemeClr val="bg1"/>
      </a:outerShdw>
    </a:effectLst>
  </c:spPr>
  <c:txPr>
    <a:bodyPr/>
    <a:lstStyle/>
    <a:p>
      <a:pPr>
        <a:defRPr sz="1400" b="1" i="0" u="none" strike="noStrike" baseline="0">
          <a:solidFill>
            <a:srgbClr val="000000"/>
          </a:solidFill>
          <a:latin typeface="+mn-lt"/>
          <a:ea typeface="Arial"/>
          <a:cs typeface="Arial"/>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dPt>
            <c:idx val="0"/>
            <c:invertIfNegative val="0"/>
            <c:bubble3D val="0"/>
            <c:spPr>
              <a:solidFill>
                <a:srgbClr val="218CC7"/>
              </a:solidFill>
              <a:ln>
                <a:noFill/>
              </a:ln>
              <a:effectLst/>
            </c:spPr>
            <c:extLst>
              <c:ext xmlns:c16="http://schemas.microsoft.com/office/drawing/2014/chart" uri="{C3380CC4-5D6E-409C-BE32-E72D297353CC}">
                <c16:uniqueId val="{00000001-9CC6-404D-8633-DA76F7DE6E77}"/>
              </c:ext>
            </c:extLst>
          </c:dPt>
          <c:dPt>
            <c:idx val="1"/>
            <c:invertIfNegative val="0"/>
            <c:bubble3D val="0"/>
            <c:spPr>
              <a:solidFill>
                <a:srgbClr val="218CC7"/>
              </a:solidFill>
              <a:ln>
                <a:noFill/>
              </a:ln>
              <a:effectLst/>
            </c:spPr>
            <c:extLst>
              <c:ext xmlns:c16="http://schemas.microsoft.com/office/drawing/2014/chart" uri="{C3380CC4-5D6E-409C-BE32-E72D297353CC}">
                <c16:uniqueId val="{00000003-9CC6-404D-8633-DA76F7DE6E77}"/>
              </c:ext>
            </c:extLst>
          </c:dPt>
          <c:dPt>
            <c:idx val="2"/>
            <c:invertIfNegative val="0"/>
            <c:bubble3D val="0"/>
            <c:spPr>
              <a:solidFill>
                <a:srgbClr val="218CC7"/>
              </a:solidFill>
              <a:ln>
                <a:noFill/>
              </a:ln>
              <a:effectLst/>
            </c:spPr>
            <c:extLst>
              <c:ext xmlns:c16="http://schemas.microsoft.com/office/drawing/2014/chart" uri="{C3380CC4-5D6E-409C-BE32-E72D297353CC}">
                <c16:uniqueId val="{00000005-9CC6-404D-8633-DA76F7DE6E77}"/>
              </c:ext>
            </c:extLst>
          </c:dPt>
          <c:dPt>
            <c:idx val="3"/>
            <c:invertIfNegative val="0"/>
            <c:bubble3D val="0"/>
            <c:spPr>
              <a:solidFill>
                <a:srgbClr val="218CC7"/>
              </a:solidFill>
              <a:ln>
                <a:noFill/>
              </a:ln>
              <a:effectLst/>
            </c:spPr>
            <c:extLst>
              <c:ext xmlns:c16="http://schemas.microsoft.com/office/drawing/2014/chart" uri="{C3380CC4-5D6E-409C-BE32-E72D297353CC}">
                <c16:uniqueId val="{00000007-9CC6-404D-8633-DA76F7DE6E77}"/>
              </c:ext>
            </c:extLst>
          </c:dPt>
          <c:dPt>
            <c:idx val="4"/>
            <c:invertIfNegative val="0"/>
            <c:bubble3D val="0"/>
            <c:spPr>
              <a:solidFill>
                <a:srgbClr val="218CC7"/>
              </a:solidFill>
              <a:ln>
                <a:noFill/>
              </a:ln>
              <a:effectLst/>
            </c:spPr>
            <c:extLst>
              <c:ext xmlns:c16="http://schemas.microsoft.com/office/drawing/2014/chart" uri="{C3380CC4-5D6E-409C-BE32-E72D297353CC}">
                <c16:uniqueId val="{00000009-9CC6-404D-8633-DA76F7DE6E77}"/>
              </c:ext>
            </c:extLst>
          </c:dPt>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-3</c:v>
                </c:pt>
                <c:pt idx="1">
                  <c:v>-1.8</c:v>
                </c:pt>
                <c:pt idx="2">
                  <c:v>-1.6</c:v>
                </c:pt>
                <c:pt idx="3">
                  <c:v>-1.1000000000000001</c:v>
                </c:pt>
                <c:pt idx="4">
                  <c:v>-0.2</c:v>
                </c:pt>
              </c:numCache>
            </c:numRef>
          </c:val>
          <c:extLst>
            <c:ext xmlns:c16="http://schemas.microsoft.com/office/drawing/2014/chart" uri="{C3380CC4-5D6E-409C-BE32-E72D297353CC}">
              <c16:uniqueId val="{0000000A-9CC6-404D-8633-DA76F7DE6E77}"/>
            </c:ext>
          </c:extLst>
        </c:ser>
        <c:ser>
          <c:idx val="1"/>
          <c:order val="1"/>
          <c:spPr>
            <a:solidFill>
              <a:srgbClr val="6FC7B3"/>
            </a:solidFill>
            <a:ln>
              <a:noFill/>
            </a:ln>
            <a:effectLst/>
          </c:spPr>
          <c:invertIfNegative val="0"/>
          <c:cat>
            <c:numRef>
              <c:f>Sheet1!$A$2:$A$6</c:f>
              <c:numCache>
                <c:formatCode>General</c:formatCode>
                <c:ptCount val="5"/>
                <c:pt idx="0">
                  <c:v>2012</c:v>
                </c:pt>
                <c:pt idx="1">
                  <c:v>2013</c:v>
                </c:pt>
                <c:pt idx="2">
                  <c:v>2014</c:v>
                </c:pt>
                <c:pt idx="3">
                  <c:v>2015</c:v>
                </c:pt>
                <c:pt idx="4">
                  <c:v>2016</c:v>
                </c:pt>
              </c:numCache>
            </c:numRef>
          </c:cat>
          <c:val>
            <c:numRef>
              <c:f>Sheet1!$C$2:$C$6</c:f>
              <c:numCache>
                <c:formatCode>General</c:formatCode>
                <c:ptCount val="5"/>
                <c:pt idx="0">
                  <c:v>-0.2</c:v>
                </c:pt>
                <c:pt idx="1">
                  <c:v>-2.4</c:v>
                </c:pt>
                <c:pt idx="2">
                  <c:v>-0.5</c:v>
                </c:pt>
                <c:pt idx="3">
                  <c:v>-1</c:v>
                </c:pt>
                <c:pt idx="4">
                  <c:v>-1.4</c:v>
                </c:pt>
              </c:numCache>
            </c:numRef>
          </c:val>
          <c:extLst>
            <c:ext xmlns:c16="http://schemas.microsoft.com/office/drawing/2014/chart" uri="{C3380CC4-5D6E-409C-BE32-E72D297353CC}">
              <c16:uniqueId val="{0000000B-9CC6-404D-8633-DA76F7DE6E77}"/>
            </c:ext>
          </c:extLst>
        </c:ser>
        <c:dLbls>
          <c:showLegendKey val="0"/>
          <c:showVal val="0"/>
          <c:showCatName val="0"/>
          <c:showSerName val="0"/>
          <c:showPercent val="0"/>
          <c:showBubbleSize val="0"/>
        </c:dLbls>
        <c:gapWidth val="44"/>
        <c:overlap val="100"/>
        <c:axId val="273567944"/>
        <c:axId val="273566304"/>
      </c:barChart>
      <c:catAx>
        <c:axId val="273567944"/>
        <c:scaling>
          <c:orientation val="minMax"/>
        </c:scaling>
        <c:delete val="0"/>
        <c:axPos val="b"/>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3566304"/>
        <c:crosses val="autoZero"/>
        <c:auto val="1"/>
        <c:lblAlgn val="ctr"/>
        <c:lblOffset val="100"/>
        <c:noMultiLvlLbl val="0"/>
      </c:catAx>
      <c:valAx>
        <c:axId val="273566304"/>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3567944"/>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4914260717410336E-2"/>
          <c:y val="0.17171296296296298"/>
          <c:w val="0.90286351706036749"/>
          <c:h val="0.72088764946048411"/>
        </c:manualLayout>
      </c:layout>
      <c:barChart>
        <c:barDir val="col"/>
        <c:grouping val="clustered"/>
        <c:varyColors val="0"/>
        <c:ser>
          <c:idx val="0"/>
          <c:order val="0"/>
          <c:spPr>
            <a:solidFill>
              <a:srgbClr val="218CC7"/>
            </a:solidFill>
            <a:ln>
              <a:noFill/>
            </a:ln>
            <a:effectLst/>
          </c:spPr>
          <c:invertIfNegative val="0"/>
          <c:val>
            <c:numRef>
              <c:f>Sheet4!$I$3:$I$6</c:f>
              <c:numCache>
                <c:formatCode>General</c:formatCode>
                <c:ptCount val="4"/>
                <c:pt idx="0">
                  <c:v>11</c:v>
                </c:pt>
                <c:pt idx="1">
                  <c:v>35</c:v>
                </c:pt>
                <c:pt idx="2">
                  <c:v>40</c:v>
                </c:pt>
                <c:pt idx="3">
                  <c:v>51</c:v>
                </c:pt>
              </c:numCache>
            </c:numRef>
          </c:val>
          <c:extLst>
            <c:ext xmlns:c16="http://schemas.microsoft.com/office/drawing/2014/chart" uri="{C3380CC4-5D6E-409C-BE32-E72D297353CC}">
              <c16:uniqueId val="{00000000-C1C4-4A53-AEF7-CBDCCA04601D}"/>
            </c:ext>
          </c:extLst>
        </c:ser>
        <c:dLbls>
          <c:showLegendKey val="0"/>
          <c:showVal val="0"/>
          <c:showCatName val="0"/>
          <c:showSerName val="0"/>
          <c:showPercent val="0"/>
          <c:showBubbleSize val="0"/>
        </c:dLbls>
        <c:gapWidth val="44"/>
        <c:overlap val="-27"/>
        <c:axId val="407610200"/>
        <c:axId val="407609872"/>
      </c:barChart>
      <c:catAx>
        <c:axId val="407610200"/>
        <c:scaling>
          <c:orientation val="minMax"/>
        </c:scaling>
        <c:delete val="1"/>
        <c:axPos val="b"/>
        <c:numFmt formatCode="General" sourceLinked="1"/>
        <c:majorTickMark val="none"/>
        <c:minorTickMark val="none"/>
        <c:tickLblPos val="nextTo"/>
        <c:crossAx val="407609872"/>
        <c:crosses val="autoZero"/>
        <c:auto val="1"/>
        <c:lblAlgn val="ctr"/>
        <c:lblOffset val="100"/>
        <c:noMultiLvlLbl val="0"/>
      </c:catAx>
      <c:valAx>
        <c:axId val="4076098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76102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1.09361E-7</cdr:x>
      <cdr:y>0.94608</cdr:y>
    </cdr:from>
    <cdr:to>
      <cdr:x>0.99298</cdr:x>
      <cdr:y>1</cdr:y>
    </cdr:to>
    <cdr:sp macro="" textlink="">
      <cdr:nvSpPr>
        <cdr:cNvPr id="53251" name="Text 4"/>
        <cdr:cNvSpPr txBox="1">
          <a:spLocks xmlns:a="http://schemas.openxmlformats.org/drawingml/2006/main" noChangeArrowheads="1"/>
        </cdr:cNvSpPr>
      </cdr:nvSpPr>
      <cdr:spPr bwMode="auto">
        <a:xfrm xmlns:a="http://schemas.openxmlformats.org/drawingml/2006/main">
          <a:off x="1" y="6488206"/>
          <a:ext cx="9079808" cy="369793"/>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vertOverflow="clip" wrap="square" lIns="91440" tIns="45720" rIns="45720" bIns="45720" anchor="b" upright="1"/>
        <a:lstStyle xmlns:a="http://schemas.openxmlformats.org/drawingml/2006/main"/>
        <a:p xmlns:a="http://schemas.openxmlformats.org/drawingml/2006/main">
          <a:pPr algn="l" rtl="0">
            <a:defRPr sz="1000"/>
          </a:pPr>
          <a:r>
            <a:rPr lang="en-US" sz="1200" b="0" i="0" u="none" strike="noStrike" baseline="0" dirty="0">
              <a:solidFill>
                <a:sysClr val="windowText" lastClr="000000"/>
              </a:solidFill>
              <a:latin typeface="+mn-lt"/>
              <a:cs typeface="Tahoma"/>
            </a:rPr>
            <a:t>Source: National Science Foundation, </a:t>
          </a:r>
          <a:r>
            <a:rPr lang="en-US" sz="1200" b="0" i="1" u="none" strike="noStrike" baseline="0" dirty="0">
              <a:solidFill>
                <a:sysClr val="windowText" lastClr="000000"/>
              </a:solidFill>
              <a:latin typeface="+mn-lt"/>
              <a:cs typeface="Tahoma"/>
            </a:rPr>
            <a:t>National Patterns of R&amp;D Resources </a:t>
          </a:r>
          <a:r>
            <a:rPr lang="en-US" sz="1200" b="0" i="0" u="none" strike="noStrike" baseline="0" dirty="0">
              <a:solidFill>
                <a:sysClr val="windowText" lastClr="000000"/>
              </a:solidFill>
              <a:latin typeface="+mn-lt"/>
              <a:cs typeface="Tahoma"/>
            </a:rPr>
            <a:t>series. © 2019 AAAS</a:t>
          </a:r>
        </a:p>
      </cdr:txBody>
    </cdr:sp>
  </cdr:relSizeAnchor>
</c:userShapes>
</file>

<file path=ppt/drawings/drawing2.xml><?xml version="1.0" encoding="utf-8"?>
<c:userShapes xmlns:c="http://schemas.openxmlformats.org/drawingml/2006/chart">
  <cdr:relSizeAnchor xmlns:cdr="http://schemas.openxmlformats.org/drawingml/2006/chartDrawing">
    <cdr:from>
      <cdr:x>0.0855</cdr:x>
      <cdr:y>0.00368</cdr:y>
    </cdr:from>
    <cdr:to>
      <cdr:x>0.9208</cdr:x>
      <cdr:y>0.09681</cdr:y>
    </cdr:to>
    <cdr:sp macro="" textlink="">
      <cdr:nvSpPr>
        <cdr:cNvPr id="4098" name="Text 2"/>
        <cdr:cNvSpPr txBox="1">
          <a:spLocks xmlns:a="http://schemas.openxmlformats.org/drawingml/2006/main" noChangeArrowheads="1"/>
        </cdr:cNvSpPr>
      </cdr:nvSpPr>
      <cdr:spPr bwMode="auto">
        <a:xfrm xmlns:a="http://schemas.openxmlformats.org/drawingml/2006/main">
          <a:off x="781812" y="25214"/>
          <a:ext cx="7637983" cy="638736"/>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vertOverflow="clip" wrap="square" lIns="45720" tIns="41148" rIns="45720" bIns="0" anchor="t" upright="1"/>
        <a:lstStyle xmlns:a="http://schemas.openxmlformats.org/drawingml/2006/main"/>
        <a:p xmlns:a="http://schemas.openxmlformats.org/drawingml/2006/main">
          <a:pPr algn="ctr" rtl="0">
            <a:defRPr sz="1000"/>
          </a:pPr>
          <a:r>
            <a:rPr lang="en-US" sz="2000" b="1" i="0" u="none" strike="noStrike" baseline="0">
              <a:solidFill>
                <a:sysClr val="windowText" lastClr="000000"/>
              </a:solidFill>
              <a:latin typeface="+mn-lt"/>
              <a:ea typeface="Tahoma" pitchFamily="34" charset="0"/>
              <a:cs typeface="Tahoma" pitchFamily="34" charset="0"/>
            </a:rPr>
            <a:t>Federal Spending on Defense and Nondefense R&amp;D</a:t>
          </a:r>
        </a:p>
        <a:p xmlns:a="http://schemas.openxmlformats.org/drawingml/2006/main">
          <a:pPr algn="ctr" rtl="0">
            <a:defRPr sz="1000"/>
          </a:pPr>
          <a:r>
            <a:rPr lang="en-US" sz="1100" b="0" i="0" u="none" strike="noStrike" baseline="0">
              <a:solidFill>
                <a:sysClr val="windowText" lastClr="000000"/>
              </a:solidFill>
              <a:latin typeface="+mn-lt"/>
              <a:ea typeface="Tahoma" pitchFamily="34" charset="0"/>
              <a:cs typeface="Tahoma" pitchFamily="34" charset="0"/>
            </a:rPr>
            <a:t>Outlays for the conduct of R&amp;D, billions of FY 2019 dollars</a:t>
          </a:r>
        </a:p>
        <a:p xmlns:a="http://schemas.openxmlformats.org/drawingml/2006/main">
          <a:pPr algn="ctr" rtl="0">
            <a:defRPr sz="1000"/>
          </a:pPr>
          <a:endParaRPr lang="en-US" sz="1600" b="0" i="0" u="none" strike="noStrike" baseline="0">
            <a:solidFill>
              <a:sysClr val="windowText" lastClr="000000"/>
            </a:solidFill>
            <a:latin typeface="Tahoma" pitchFamily="34" charset="0"/>
            <a:ea typeface="Tahoma" pitchFamily="34" charset="0"/>
            <a:cs typeface="Tahoma" pitchFamily="34" charset="0"/>
          </a:endParaRPr>
        </a:p>
      </cdr:txBody>
    </cdr:sp>
  </cdr:relSizeAnchor>
  <cdr:relSizeAnchor xmlns:cdr="http://schemas.openxmlformats.org/drawingml/2006/chartDrawing">
    <cdr:from>
      <cdr:x>0.01175</cdr:x>
      <cdr:y>0.89704</cdr:y>
    </cdr:from>
    <cdr:to>
      <cdr:x>0.99314</cdr:x>
      <cdr:y>0.99551</cdr:y>
    </cdr:to>
    <cdr:sp macro="" textlink="">
      <cdr:nvSpPr>
        <cdr:cNvPr id="30725" name="Text 1"/>
        <cdr:cNvSpPr txBox="1">
          <a:spLocks xmlns:a="http://schemas.openxmlformats.org/drawingml/2006/main" noChangeArrowheads="1"/>
        </cdr:cNvSpPr>
      </cdr:nvSpPr>
      <cdr:spPr bwMode="auto">
        <a:xfrm xmlns:a="http://schemas.openxmlformats.org/drawingml/2006/main">
          <a:off x="107442" y="6151899"/>
          <a:ext cx="8973806" cy="675285"/>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vertOverflow="clip" wrap="square" lIns="27432" tIns="22860" rIns="0" bIns="0" anchor="b" upright="1"/>
        <a:lstStyle xmlns:a="http://schemas.openxmlformats.org/drawingml/2006/main"/>
        <a:p xmlns:a="http://schemas.openxmlformats.org/drawingml/2006/main">
          <a:pPr algn="l" rtl="0">
            <a:defRPr sz="1000"/>
          </a:pPr>
          <a:r>
            <a:rPr lang="en-US" sz="1100" b="0" i="0" u="none" strike="noStrike" baseline="0">
              <a:solidFill>
                <a:sysClr val="windowText" lastClr="000000"/>
              </a:solidFill>
              <a:latin typeface="+mn-lt"/>
              <a:cs typeface="Arial"/>
            </a:rPr>
            <a:t>*Beginning in FY 2017, a new official definition of R&amp;D has been adopted by federal agencies. Late-stage development, testing, and evaluation programs, primarily within the Defense Department, are no longer counted as R&amp;D.</a:t>
          </a:r>
        </a:p>
        <a:p xmlns:a="http://schemas.openxmlformats.org/drawingml/2006/main">
          <a:pPr algn="l" rtl="0">
            <a:defRPr sz="1000"/>
          </a:pPr>
          <a:r>
            <a:rPr lang="en-US" sz="1100" b="0" i="0" u="none" strike="noStrike" baseline="0">
              <a:solidFill>
                <a:sysClr val="windowText" lastClr="000000"/>
              </a:solidFill>
              <a:latin typeface="+mn-lt"/>
              <a:cs typeface="Arial"/>
            </a:rPr>
            <a:t>Source: OMB Historical Tables in </a:t>
          </a:r>
          <a:r>
            <a:rPr lang="en-US" sz="1100" b="0" i="1" u="none" strike="noStrike" baseline="0">
              <a:solidFill>
                <a:sysClr val="windowText" lastClr="000000"/>
              </a:solidFill>
              <a:latin typeface="+mn-lt"/>
              <a:cs typeface="Arial"/>
            </a:rPr>
            <a:t>Budget of the United States Government FY 2020.</a:t>
          </a:r>
          <a:r>
            <a:rPr lang="en-US" sz="1100" b="0" i="0" u="none" strike="noStrike" baseline="0">
              <a:solidFill>
                <a:sysClr val="windowText" lastClr="000000"/>
              </a:solidFill>
              <a:latin typeface="+mn-lt"/>
              <a:cs typeface="Arial"/>
            </a:rPr>
            <a:t> © 2019 AAAS</a:t>
          </a:r>
        </a:p>
      </cdr:txBody>
    </cdr:sp>
  </cdr:relSizeAnchor>
</c:userShapes>
</file>

<file path=ppt/drawings/drawing3.xml><?xml version="1.0" encoding="utf-8"?>
<c:userShapes xmlns:c="http://schemas.openxmlformats.org/drawingml/2006/chart">
  <cdr:relSizeAnchor xmlns:cdr="http://schemas.openxmlformats.org/drawingml/2006/chartDrawing">
    <cdr:from>
      <cdr:x>0.0105</cdr:x>
      <cdr:y>0.93918</cdr:y>
    </cdr:from>
    <cdr:to>
      <cdr:x>0.99157</cdr:x>
      <cdr:y>0.99859</cdr:y>
    </cdr:to>
    <cdr:sp macro="" textlink="">
      <cdr:nvSpPr>
        <cdr:cNvPr id="1025" name="Text 1"/>
        <cdr:cNvSpPr txBox="1">
          <a:spLocks xmlns:a="http://schemas.openxmlformats.org/drawingml/2006/main" noChangeArrowheads="1"/>
        </cdr:cNvSpPr>
      </cdr:nvSpPr>
      <cdr:spPr bwMode="auto">
        <a:xfrm xmlns:a="http://schemas.openxmlformats.org/drawingml/2006/main">
          <a:off x="94512" y="6324600"/>
          <a:ext cx="8830734" cy="400050"/>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vertOverflow="clip" wrap="square" lIns="27432" tIns="22860" rIns="0" bIns="0" anchor="b" upright="1"/>
        <a:lstStyle xmlns:a="http://schemas.openxmlformats.org/drawingml/2006/main"/>
        <a:p xmlns:a="http://schemas.openxmlformats.org/drawingml/2006/main">
          <a:pPr marL="0" indent="0" algn="r" rtl="0">
            <a:defRPr sz="1000"/>
          </a:pPr>
          <a:r>
            <a:rPr lang="en-US" sz="1100" b="0" i="0" u="none" strike="noStrike" baseline="0" dirty="0">
              <a:solidFill>
                <a:sysClr val="windowText" lastClr="000000"/>
              </a:solidFill>
              <a:latin typeface="+mn-lt"/>
              <a:ea typeface="+mn-ea"/>
              <a:cs typeface="Arial"/>
            </a:rPr>
            <a:t>Source: OMB Historical Tables in </a:t>
          </a:r>
          <a:r>
            <a:rPr lang="en-US" sz="1100" b="0" i="1" u="none" strike="noStrike" baseline="0" dirty="0">
              <a:solidFill>
                <a:sysClr val="windowText" lastClr="000000"/>
              </a:solidFill>
              <a:latin typeface="+mn-lt"/>
              <a:ea typeface="+mn-ea"/>
              <a:cs typeface="Arial"/>
            </a:rPr>
            <a:t>Budget of the United States Government FY 2020</a:t>
          </a:r>
          <a:r>
            <a:rPr lang="en-US" sz="1100" b="0" i="0" u="none" strike="noStrike" baseline="0" dirty="0">
              <a:solidFill>
                <a:sysClr val="windowText" lastClr="000000"/>
              </a:solidFill>
              <a:latin typeface="+mn-lt"/>
              <a:ea typeface="+mn-ea"/>
              <a:cs typeface="Arial"/>
            </a:rPr>
            <a:t>. Some Energy programs shifted to General Science beginning in FY 1998.</a:t>
          </a:r>
        </a:p>
        <a:p xmlns:a="http://schemas.openxmlformats.org/drawingml/2006/main">
          <a:pPr marL="0" indent="0" algn="r" rtl="0">
            <a:defRPr sz="1000"/>
          </a:pPr>
          <a:r>
            <a:rPr lang="en-US" sz="1100" b="0" i="0" u="none" strike="noStrike" baseline="0" dirty="0">
              <a:solidFill>
                <a:sysClr val="windowText" lastClr="000000"/>
              </a:solidFill>
              <a:latin typeface="+mn-lt"/>
              <a:ea typeface="+mn-ea"/>
              <a:cs typeface="Arial"/>
            </a:rPr>
            <a:t>© 2019 AAAS</a:t>
          </a:r>
        </a:p>
      </cdr:txBody>
    </cdr:sp>
  </cdr:relSizeAnchor>
  <cdr:relSizeAnchor xmlns:cdr="http://schemas.openxmlformats.org/drawingml/2006/chartDrawing">
    <cdr:from>
      <cdr:x>0.024</cdr:x>
      <cdr:y>0.00707</cdr:y>
    </cdr:from>
    <cdr:to>
      <cdr:x>0.95525</cdr:x>
      <cdr:y>0.10671</cdr:y>
    </cdr:to>
    <cdr:sp macro="" textlink="">
      <cdr:nvSpPr>
        <cdr:cNvPr id="1026" name="Text 2"/>
        <cdr:cNvSpPr txBox="1">
          <a:spLocks xmlns:a="http://schemas.openxmlformats.org/drawingml/2006/main" noChangeArrowheads="1"/>
        </cdr:cNvSpPr>
      </cdr:nvSpPr>
      <cdr:spPr bwMode="auto">
        <a:xfrm xmlns:a="http://schemas.openxmlformats.org/drawingml/2006/main">
          <a:off x="219456" y="48486"/>
          <a:ext cx="8515350" cy="683350"/>
        </a:xfrm>
        <a:prstGeom xmlns:a="http://schemas.openxmlformats.org/drawingml/2006/main" prst="rect">
          <a:avLst/>
        </a:prstGeom>
        <a:noFill xmlns:a="http://schemas.openxmlformats.org/drawingml/2006/main"/>
        <a:ln xmlns:a="http://schemas.openxmlformats.org/drawingml/2006/main" w="1">
          <a:noFill/>
          <a:miter lim="800000"/>
          <a:headEnd/>
          <a:tailEnd/>
        </a:ln>
      </cdr:spPr>
      <cdr:txBody>
        <a:bodyPr xmlns:a="http://schemas.openxmlformats.org/drawingml/2006/main" vertOverflow="clip" wrap="square" lIns="45720" tIns="41148" rIns="45720" bIns="0" anchor="t" upright="1"/>
        <a:lstStyle xmlns:a="http://schemas.openxmlformats.org/drawingml/2006/main"/>
        <a:p xmlns:a="http://schemas.openxmlformats.org/drawingml/2006/main">
          <a:pPr marL="0" indent="0" algn="ctr" rtl="0">
            <a:defRPr sz="1000"/>
          </a:pPr>
          <a:r>
            <a:rPr lang="en-US" sz="2600" b="1" i="0" u="none" strike="noStrike" baseline="0" dirty="0">
              <a:solidFill>
                <a:sysClr val="windowText" lastClr="000000"/>
              </a:solidFill>
              <a:latin typeface="+mn-lt"/>
              <a:ea typeface="+mn-ea"/>
              <a:cs typeface="Arial"/>
            </a:rPr>
            <a:t>Trends in Federal Nondefense R&amp;D by Function</a:t>
          </a:r>
        </a:p>
        <a:p xmlns:a="http://schemas.openxmlformats.org/drawingml/2006/main">
          <a:pPr marL="0" indent="0" algn="ctr" rtl="0">
            <a:defRPr sz="1000"/>
          </a:pPr>
          <a:r>
            <a:rPr lang="en-US" sz="1400" b="0" i="0" u="none" strike="noStrike" baseline="0" dirty="0">
              <a:solidFill>
                <a:sysClr val="windowText" lastClr="000000"/>
              </a:solidFill>
              <a:latin typeface="+mn-lt"/>
              <a:ea typeface="+mn-ea"/>
              <a:cs typeface="Arial"/>
            </a:rPr>
            <a:t>outlays for the conduct of R&amp;D, billions of constant FY 2019 dollars</a:t>
          </a:r>
        </a:p>
      </cdr:txBody>
    </cdr:sp>
  </cdr:relSizeAnchor>
</c:userShapes>
</file>

<file path=ppt/drawings/drawing4.xml><?xml version="1.0" encoding="utf-8"?>
<c:userShapes xmlns:c="http://schemas.openxmlformats.org/drawingml/2006/chart">
  <cdr:relSizeAnchor xmlns:cdr="http://schemas.openxmlformats.org/drawingml/2006/chartDrawing">
    <cdr:from>
      <cdr:x>0.82367</cdr:x>
      <cdr:y>0.09289</cdr:y>
    </cdr:from>
    <cdr:to>
      <cdr:x>0.94867</cdr:x>
      <cdr:y>0.36245</cdr:y>
    </cdr:to>
    <cdr:sp macro="" textlink="">
      <cdr:nvSpPr>
        <cdr:cNvPr id="2" name="Rectangle 1">
          <a:extLst xmlns:a="http://schemas.openxmlformats.org/drawingml/2006/main">
            <a:ext uri="{FF2B5EF4-FFF2-40B4-BE49-F238E27FC236}">
              <a16:creationId xmlns:a16="http://schemas.microsoft.com/office/drawing/2014/main" id="{5A826331-66C7-4CF6-83D2-D50B9CE7D60D}"/>
            </a:ext>
          </a:extLst>
        </cdr:cNvPr>
        <cdr:cNvSpPr/>
      </cdr:nvSpPr>
      <cdr:spPr>
        <a:xfrm xmlns:a="http://schemas.openxmlformats.org/drawingml/2006/main">
          <a:off x="5523208" y="396375"/>
          <a:ext cx="838200" cy="1150341"/>
        </a:xfrm>
        <a:prstGeom xmlns:a="http://schemas.openxmlformats.org/drawingml/2006/main" prst="rect">
          <a:avLst/>
        </a:prstGeom>
        <a:noFill xmlns:a="http://schemas.openxmlformats.org/drawingml/2006/main"/>
        <a:ln xmlns:a="http://schemas.openxmlformats.org/drawingml/2006/main" w="254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fa55fd914_0_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fa55fd914_0_10: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Segoe UI"/>
                <a:ea typeface="+mn-ea"/>
                <a:cs typeface="+mn-cs"/>
              </a:rPr>
              <a:t>To one more dedicated to visualizing</a:t>
            </a:r>
            <a:r>
              <a:rPr lang="en-US" sz="1200" kern="1200" baseline="0" dirty="0" smtClean="0">
                <a:solidFill>
                  <a:schemeClr val="tx1"/>
                </a:solidFill>
                <a:effectLst/>
                <a:latin typeface="Segoe UI"/>
                <a:ea typeface="+mn-ea"/>
                <a:cs typeface="+mn-cs"/>
              </a:rPr>
              <a:t> and exploring the data through different touchpoints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Segoe UI"/>
                <a:ea typeface="+mn-ea"/>
                <a:cs typeface="+mn-cs"/>
              </a:rPr>
              <a:t>Consistently told that the “Detailed” dashboard views of each patent, inventor, assignee and location were the most interesting but to difficult to get to through Search alone</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Segoe UI"/>
                <a:ea typeface="+mn-ea"/>
                <a:cs typeface="+mn-cs"/>
              </a:rPr>
              <a:t>New visualization interface emphasizes exploring the data through visualizations</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Segoe UI"/>
                <a:ea typeface="+mn-ea"/>
                <a:cs typeface="+mn-cs"/>
              </a:rPr>
              <a:t>Provided multiple, new entry points to detailed views</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Segoe UI"/>
                <a:ea typeface="+mn-ea"/>
                <a:cs typeface="+mn-cs"/>
              </a:rPr>
              <a:t>Enable users to engage more with patent data without knowing exactly what they are looking for</a:t>
            </a:r>
            <a:endParaRPr lang="en-US" sz="1200" kern="1200" dirty="0" smtClean="0">
              <a:solidFill>
                <a:schemeClr val="tx1"/>
              </a:solidFill>
              <a:effectLst/>
              <a:latin typeface="Segoe UI"/>
              <a:ea typeface="+mn-ea"/>
              <a:cs typeface="+mn-cs"/>
            </a:endParaRPr>
          </a:p>
        </p:txBody>
      </p:sp>
      <p:sp>
        <p:nvSpPr>
          <p:cNvPr id="4" name="Date Placeholder 3"/>
          <p:cNvSpPr>
            <a:spLocks noGrp="1"/>
          </p:cNvSpPr>
          <p:nvPr>
            <p:ph type="dt" idx="10"/>
          </p:nvPr>
        </p:nvSpPr>
        <p:spPr/>
        <p:txBody>
          <a:bodyPr/>
          <a:lstStyle/>
          <a:p>
            <a:r>
              <a:rPr lang="en-US" smtClean="0"/>
              <a:t>4/6/2017</a:t>
            </a:r>
            <a:endParaRPr lang="en-US" dirty="0"/>
          </a:p>
        </p:txBody>
      </p:sp>
      <p:sp>
        <p:nvSpPr>
          <p:cNvPr id="5" name="Slide Number Placeholder 4"/>
          <p:cNvSpPr>
            <a:spLocks noGrp="1"/>
          </p:cNvSpPr>
          <p:nvPr>
            <p:ph type="sldNum" sz="quarter" idx="11"/>
          </p:nvPr>
        </p:nvSpPr>
        <p:spPr/>
        <p:txBody>
          <a:bodyPr/>
          <a:lstStyle/>
          <a:p>
            <a:fld id="{C74B1ACE-5EB2-B245-8DCB-331A9858E083}" type="slidenum">
              <a:rPr lang="en-US" smtClean="0"/>
              <a:pPr/>
              <a:t>36</a:t>
            </a:fld>
            <a:endParaRPr lang="en-US" dirty="0"/>
          </a:p>
        </p:txBody>
      </p:sp>
    </p:spTree>
    <p:extLst>
      <p:ext uri="{BB962C8B-B14F-4D97-AF65-F5344CB8AC3E}">
        <p14:creationId xmlns:p14="http://schemas.microsoft.com/office/powerpoint/2010/main" val="69804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Segoe UI"/>
                <a:ea typeface="+mn-ea"/>
                <a:cs typeface="+mn-cs"/>
              </a:rPr>
              <a:t>To one more dedicated to visualizing</a:t>
            </a:r>
            <a:r>
              <a:rPr lang="en-US" sz="1200" kern="1200" baseline="0" dirty="0" smtClean="0">
                <a:solidFill>
                  <a:schemeClr val="tx1"/>
                </a:solidFill>
                <a:effectLst/>
                <a:latin typeface="Segoe UI"/>
                <a:ea typeface="+mn-ea"/>
                <a:cs typeface="+mn-cs"/>
              </a:rPr>
              <a:t> and exploring the data through different touchpoints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Segoe UI"/>
                <a:ea typeface="+mn-ea"/>
                <a:cs typeface="+mn-cs"/>
              </a:rPr>
              <a:t>Consistently told that the “Detailed” dashboard views of each patent, inventor, assignee and location were the most interesting but to difficult to get to through Search alone</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Segoe UI"/>
                <a:ea typeface="+mn-ea"/>
                <a:cs typeface="+mn-cs"/>
              </a:rPr>
              <a:t>New visualization interface emphasizes exploring the data through visualizations</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Segoe UI"/>
                <a:ea typeface="+mn-ea"/>
                <a:cs typeface="+mn-cs"/>
              </a:rPr>
              <a:t>Provided multiple, new entry points to detailed views</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Segoe UI"/>
                <a:ea typeface="+mn-ea"/>
                <a:cs typeface="+mn-cs"/>
              </a:rPr>
              <a:t>Enable users to engage more with patent data without knowing exactly what they are looking for</a:t>
            </a:r>
            <a:endParaRPr lang="en-US" sz="1200" kern="1200" dirty="0" smtClean="0">
              <a:solidFill>
                <a:schemeClr val="tx1"/>
              </a:solidFill>
              <a:effectLst/>
              <a:latin typeface="Segoe UI"/>
              <a:ea typeface="+mn-ea"/>
              <a:cs typeface="+mn-cs"/>
            </a:endParaRPr>
          </a:p>
        </p:txBody>
      </p:sp>
      <p:sp>
        <p:nvSpPr>
          <p:cNvPr id="4" name="Date Placeholder 3"/>
          <p:cNvSpPr>
            <a:spLocks noGrp="1"/>
          </p:cNvSpPr>
          <p:nvPr>
            <p:ph type="dt" idx="10"/>
          </p:nvPr>
        </p:nvSpPr>
        <p:spPr/>
        <p:txBody>
          <a:bodyPr/>
          <a:lstStyle/>
          <a:p>
            <a:r>
              <a:rPr lang="en-US" smtClean="0"/>
              <a:t>4/6/2017</a:t>
            </a:r>
            <a:endParaRPr lang="en-US" dirty="0"/>
          </a:p>
        </p:txBody>
      </p:sp>
      <p:sp>
        <p:nvSpPr>
          <p:cNvPr id="5" name="Slide Number Placeholder 4"/>
          <p:cNvSpPr>
            <a:spLocks noGrp="1"/>
          </p:cNvSpPr>
          <p:nvPr>
            <p:ph type="sldNum" sz="quarter" idx="11"/>
          </p:nvPr>
        </p:nvSpPr>
        <p:spPr/>
        <p:txBody>
          <a:bodyPr/>
          <a:lstStyle/>
          <a:p>
            <a:fld id="{C74B1ACE-5EB2-B245-8DCB-331A9858E083}" type="slidenum">
              <a:rPr lang="en-US" smtClean="0"/>
              <a:pPr/>
              <a:t>37</a:t>
            </a:fld>
            <a:endParaRPr lang="en-US" dirty="0"/>
          </a:p>
        </p:txBody>
      </p:sp>
    </p:spTree>
    <p:extLst>
      <p:ext uri="{BB962C8B-B14F-4D97-AF65-F5344CB8AC3E}">
        <p14:creationId xmlns:p14="http://schemas.microsoft.com/office/powerpoint/2010/main" val="2231022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a55fd914_0_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fa55fd914_0_1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559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a55fd914_0_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fa55fd914_0_1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638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3" name="Google Shape;253;p1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6: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9" name="Google Shape;289;p1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17: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defining validity for this simple case of response deviations from the true value. Validity is the correlation of the measurement, Yi, and the true value, µi, measured over all possible trials t and persons</a:t>
            </a:r>
            <a:endParaRPr/>
          </a:p>
          <a:p>
            <a:pPr marL="0" lvl="0" indent="0" algn="l" rtl="0">
              <a:spcBef>
                <a:spcPts val="0"/>
              </a:spcBef>
              <a:spcAft>
                <a:spcPts val="0"/>
              </a:spcAft>
              <a:buNone/>
            </a:pPr>
            <a:endParaRPr/>
          </a:p>
        </p:txBody>
      </p:sp>
      <p:sp>
        <p:nvSpPr>
          <p:cNvPr id="312" name="Google Shape;312;p17: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56</a:t>
            </a:fld>
            <a:endParaRPr>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8: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5" name="Google Shape;335;p18: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9: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8" name="Google Shape;358;p1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0: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82" name="Google Shape;382;p2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a55fd914_0_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fa55fd914_0_1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3: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12" name="Google Shape;412;p2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4: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37" name="Google Shape;437;p2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64" name="Google Shape;464;p2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26: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54" name="Google Shape;654;p2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80" name="Google Shape;680;p3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3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32: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where R y is the unadjusted estimate of a mean from the responding units, y ρσ</a:t>
            </a:r>
            <a:endParaRPr/>
          </a:p>
          <a:p>
            <a:pPr marL="0" lvl="0" indent="0" algn="l" rtl="0">
              <a:spcBef>
                <a:spcPts val="0"/>
              </a:spcBef>
              <a:spcAft>
                <a:spcPts val="0"/>
              </a:spcAft>
              <a:buNone/>
            </a:pPr>
            <a:r>
              <a:rPr lang="en-US"/>
              <a:t> is the correlation between the response propensities and the survey variable, and </a:t>
            </a:r>
            <a:endParaRPr/>
          </a:p>
          <a:p>
            <a:pPr marL="0" lvl="0" indent="0" algn="l" rtl="0">
              <a:spcBef>
                <a:spcPts val="0"/>
              </a:spcBef>
              <a:spcAft>
                <a:spcPts val="0"/>
              </a:spcAft>
              <a:buNone/>
            </a:pPr>
            <a:r>
              <a:rPr lang="en-US"/>
              <a:t>ρ is the average response propensity. It should be clear from this formulation that a higher </a:t>
            </a:r>
            <a:endParaRPr/>
          </a:p>
          <a:p>
            <a:pPr marL="0" lvl="0" indent="0" algn="l" rtl="0">
              <a:spcBef>
                <a:spcPts val="0"/>
              </a:spcBef>
              <a:spcAft>
                <a:spcPts val="0"/>
              </a:spcAft>
              <a:buNone/>
            </a:pPr>
            <a:r>
              <a:rPr lang="en-US"/>
              <a:t>response rate does not imply a reduction in bias as the correlation term, y ρσ</a:t>
            </a:r>
            <a:endParaRPr/>
          </a:p>
          <a:p>
            <a:pPr marL="0" lvl="0" indent="0" algn="l" rtl="0">
              <a:spcBef>
                <a:spcPts val="0"/>
              </a:spcBef>
              <a:spcAft>
                <a:spcPts val="0"/>
              </a:spcAft>
              <a:buNone/>
            </a:pPr>
            <a:r>
              <a:rPr lang="en-US"/>
              <a:t>, can change in a nonlinear fashion as response rates change. If, for example, a higher response rate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a55fd914_0_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fa55fd914_0_1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923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a55fd914_0_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fa55fd914_0_1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47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a55fd914_0_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fa55fd914_0_1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8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a55fd914_0_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fa55fd914_0_1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9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f159bb964_0_1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f159bb964_0_19:notes"/>
          <p:cNvSpPr txBox="1">
            <a:spLocks noGrp="1"/>
          </p:cNvSpPr>
          <p:nvPr>
            <p:ph type="body" idx="1"/>
          </p:nvPr>
        </p:nvSpPr>
        <p:spPr>
          <a:xfrm>
            <a:off x="731520" y="4620577"/>
            <a:ext cx="5852100" cy="378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28" name="Google Shape;228;g4f159bb964_0_19:notes"/>
          <p:cNvSpPr txBox="1">
            <a:spLocks noGrp="1"/>
          </p:cNvSpPr>
          <p:nvPr>
            <p:ph type="sldNum" idx="12"/>
          </p:nvPr>
        </p:nvSpPr>
        <p:spPr>
          <a:xfrm>
            <a:off x="4143587" y="9119474"/>
            <a:ext cx="3169800" cy="4818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D38B529A-4733-4523-A918-614969B85AAC}" type="slidenum">
              <a:rPr lang="en-US" altLang="en-US">
                <a:ea typeface="ヒラギノ角ゴ Pro W3" pitchFamily="122" charset="-128"/>
                <a:cs typeface="MS PGothic" pitchFamily="34" charset="-128"/>
              </a:rPr>
              <a:pPr/>
              <a:t>15</a:t>
            </a:fld>
            <a:endParaRPr lang="en-US" altLang="en-US">
              <a:ea typeface="ヒラギノ角ゴ Pro W3" pitchFamily="122" charset="-128"/>
              <a:cs typeface="MS PGothic" pitchFamily="34" charset="-128"/>
            </a:endParaRPr>
          </a:p>
        </p:txBody>
      </p:sp>
      <p:sp>
        <p:nvSpPr>
          <p:cNvPr id="25603" name="Rectangle 2"/>
          <p:cNvSpPr>
            <a:spLocks noGrp="1" noRot="1" noChangeAspect="1" noChangeArrowheads="1" noTextEdit="1"/>
          </p:cNvSpPr>
          <p:nvPr>
            <p:ph type="sldImg"/>
          </p:nvPr>
        </p:nvSpPr>
        <p:spPr>
          <a:xfrm>
            <a:off x="23813" y="744538"/>
            <a:ext cx="6616700" cy="3722687"/>
          </a:xfrm>
          <a:ln/>
        </p:spPr>
      </p:sp>
      <p:sp>
        <p:nvSpPr>
          <p:cNvPr id="25604" name="Rectangle 3"/>
          <p:cNvSpPr>
            <a:spLocks noGrp="1" noChangeArrowheads="1"/>
          </p:cNvSpPr>
          <p:nvPr>
            <p:ph type="body" idx="1"/>
          </p:nvPr>
        </p:nvSpPr>
        <p:spPr>
          <a:noFill/>
          <a:ln/>
        </p:spPr>
        <p:txBody>
          <a:bodyPr/>
          <a:lstStyle/>
          <a:p>
            <a:pPr eaLnBrk="1" hangingPunct="1"/>
            <a:endParaRPr lang="en-US" altLang="en-US">
              <a:latin typeface="Arial" pitchFamily="34" charset="0"/>
              <a:ea typeface="ヒラギノ角ゴ Pro W3" pitchFamily="122" charset="-128"/>
            </a:endParaRPr>
          </a:p>
        </p:txBody>
      </p:sp>
    </p:spTree>
    <p:extLst>
      <p:ext uri="{BB962C8B-B14F-4D97-AF65-F5344CB8AC3E}">
        <p14:creationId xmlns:p14="http://schemas.microsoft.com/office/powerpoint/2010/main" val="406494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f159bb964_0_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f159bb964_0_0:notes"/>
          <p:cNvSpPr txBox="1">
            <a:spLocks noGrp="1"/>
          </p:cNvSpPr>
          <p:nvPr>
            <p:ph type="body" idx="1"/>
          </p:nvPr>
        </p:nvSpPr>
        <p:spPr>
          <a:xfrm>
            <a:off x="731520" y="4620577"/>
            <a:ext cx="5852100" cy="378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1" name="Google Shape;241;g4f159bb964_0_0:notes"/>
          <p:cNvSpPr txBox="1">
            <a:spLocks noGrp="1"/>
          </p:cNvSpPr>
          <p:nvPr>
            <p:ph type="sldNum" idx="12"/>
          </p:nvPr>
        </p:nvSpPr>
        <p:spPr>
          <a:xfrm>
            <a:off x="4143587" y="9119474"/>
            <a:ext cx="3169800" cy="4818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f159bb964_0_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f159bb964_0_14: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7E67208-C611-4143-89A9-4DA795059388}" type="slidenum">
              <a:rPr lang="en-US" smtClean="0"/>
              <a:pPr>
                <a:defRPr/>
              </a:pPr>
              <a:t>27</a:t>
            </a:fld>
            <a:endParaRPr lang="en-US"/>
          </a:p>
        </p:txBody>
      </p:sp>
    </p:spTree>
    <p:extLst>
      <p:ext uri="{BB962C8B-B14F-4D97-AF65-F5344CB8AC3E}">
        <p14:creationId xmlns:p14="http://schemas.microsoft.com/office/powerpoint/2010/main" val="2708660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15"/>
        <p:cNvGrpSpPr/>
        <p:nvPr/>
      </p:nvGrpSpPr>
      <p:grpSpPr>
        <a:xfrm>
          <a:off x="0" y="0"/>
          <a:ext cx="0" cy="0"/>
          <a:chOff x="0" y="0"/>
          <a:chExt cx="0" cy="0"/>
        </a:xfrm>
      </p:grpSpPr>
      <p:sp>
        <p:nvSpPr>
          <p:cNvPr id="16" name="Google Shape;16;p2"/>
          <p:cNvSpPr/>
          <p:nvPr/>
        </p:nvSpPr>
        <p:spPr>
          <a:xfrm>
            <a:off x="0" y="0"/>
            <a:ext cx="1219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603504" y="770467"/>
            <a:ext cx="10782300" cy="33528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rgbClr val="FFFFFF"/>
              </a:buClr>
              <a:buSzPts val="8800"/>
              <a:buFont typeface="Calibri"/>
              <a:buNone/>
              <a:defRPr sz="88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667512" y="4206876"/>
            <a:ext cx="9228201" cy="1645920"/>
          </a:xfrm>
          <a:prstGeom prst="rect">
            <a:avLst/>
          </a:prstGeom>
          <a:noFill/>
          <a:ln>
            <a:noFill/>
          </a:ln>
        </p:spPr>
        <p:txBody>
          <a:bodyPr spcFirstLastPara="1" wrap="square" lIns="91425" tIns="45700" rIns="91425" bIns="45700" anchor="t" anchorCtr="0">
            <a:noAutofit/>
          </a:bodyPr>
          <a:lstStyle>
            <a:lvl1pPr lvl="0" algn="l">
              <a:lnSpc>
                <a:spcPct val="85000"/>
              </a:lnSpc>
              <a:spcBef>
                <a:spcPts val="1300"/>
              </a:spcBef>
              <a:spcAft>
                <a:spcPts val="0"/>
              </a:spcAft>
              <a:buClr>
                <a:schemeClr val="lt1"/>
              </a:buClr>
              <a:buSzPts val="3200"/>
              <a:buNone/>
              <a:defRPr sz="3200">
                <a:solidFill>
                  <a:schemeClr val="lt1"/>
                </a:solidFill>
                <a:latin typeface="Calibri"/>
                <a:ea typeface="Calibri"/>
                <a:cs typeface="Calibri"/>
                <a:sym typeface="Calibri"/>
              </a:defRPr>
            </a:lvl1pPr>
            <a:lvl2pPr lvl="1" algn="ctr">
              <a:lnSpc>
                <a:spcPct val="85000"/>
              </a:lnSpc>
              <a:spcBef>
                <a:spcPts val="600"/>
              </a:spcBef>
              <a:spcAft>
                <a:spcPts val="0"/>
              </a:spcAft>
              <a:buClr>
                <a:srgbClr val="262626"/>
              </a:buClr>
              <a:buSzPts val="2800"/>
              <a:buNone/>
              <a:defRPr sz="2800"/>
            </a:lvl2pPr>
            <a:lvl3pPr lvl="2" algn="ctr">
              <a:lnSpc>
                <a:spcPct val="85000"/>
              </a:lnSpc>
              <a:spcBef>
                <a:spcPts val="600"/>
              </a:spcBef>
              <a:spcAft>
                <a:spcPts val="0"/>
              </a:spcAft>
              <a:buClr>
                <a:srgbClr val="262626"/>
              </a:buClr>
              <a:buSzPts val="2400"/>
              <a:buNone/>
              <a:defRPr sz="2400"/>
            </a:lvl3pPr>
            <a:lvl4pPr lvl="3" algn="ctr">
              <a:lnSpc>
                <a:spcPct val="85000"/>
              </a:lnSpc>
              <a:spcBef>
                <a:spcPts val="600"/>
              </a:spcBef>
              <a:spcAft>
                <a:spcPts val="0"/>
              </a:spcAft>
              <a:buClr>
                <a:srgbClr val="262626"/>
              </a:buClr>
              <a:buSzPts val="2000"/>
              <a:buNone/>
              <a:defRPr sz="2000"/>
            </a:lvl4pPr>
            <a:lvl5pPr lvl="4" algn="ctr">
              <a:lnSpc>
                <a:spcPct val="85000"/>
              </a:lnSpc>
              <a:spcBef>
                <a:spcPts val="600"/>
              </a:spcBef>
              <a:spcAft>
                <a:spcPts val="0"/>
              </a:spcAft>
              <a:buClr>
                <a:srgbClr val="262626"/>
              </a:buClr>
              <a:buSzPts val="2000"/>
              <a:buNone/>
              <a:defRPr sz="2000"/>
            </a:lvl5pPr>
            <a:lvl6pPr lvl="5" algn="ctr">
              <a:lnSpc>
                <a:spcPct val="85000"/>
              </a:lnSpc>
              <a:spcBef>
                <a:spcPts val="600"/>
              </a:spcBef>
              <a:spcAft>
                <a:spcPts val="0"/>
              </a:spcAft>
              <a:buClr>
                <a:srgbClr val="262626"/>
              </a:buClr>
              <a:buSzPts val="2000"/>
              <a:buNone/>
              <a:defRPr sz="2000"/>
            </a:lvl6pPr>
            <a:lvl7pPr lvl="6" algn="ctr">
              <a:lnSpc>
                <a:spcPct val="85000"/>
              </a:lnSpc>
              <a:spcBef>
                <a:spcPts val="600"/>
              </a:spcBef>
              <a:spcAft>
                <a:spcPts val="0"/>
              </a:spcAft>
              <a:buClr>
                <a:srgbClr val="262626"/>
              </a:buClr>
              <a:buSzPts val="2000"/>
              <a:buNone/>
              <a:defRPr sz="2000"/>
            </a:lvl7pPr>
            <a:lvl8pPr lvl="7" algn="ctr">
              <a:lnSpc>
                <a:spcPct val="85000"/>
              </a:lnSpc>
              <a:spcBef>
                <a:spcPts val="600"/>
              </a:spcBef>
              <a:spcAft>
                <a:spcPts val="0"/>
              </a:spcAft>
              <a:buClr>
                <a:srgbClr val="262626"/>
              </a:buClr>
              <a:buSzPts val="2000"/>
              <a:buNone/>
              <a:defRPr sz="2000"/>
            </a:lvl8pPr>
            <a:lvl9pPr lvl="8" algn="ctr">
              <a:lnSpc>
                <a:spcPct val="85000"/>
              </a:lnSpc>
              <a:spcBef>
                <a:spcPts val="600"/>
              </a:spcBef>
              <a:spcAft>
                <a:spcPts val="0"/>
              </a:spcAft>
              <a:buClr>
                <a:srgbClr val="262626"/>
              </a:buClr>
              <a:buSzPts val="2000"/>
              <a:buNone/>
              <a:defRPr sz="2000"/>
            </a:lvl9pPr>
          </a:lstStyle>
          <a:p>
            <a:endParaRPr/>
          </a:p>
        </p:txBody>
      </p:sp>
      <p:sp>
        <p:nvSpPr>
          <p:cNvPr id="19" name="Google Shape;19;p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300" b="0" i="0" u="none" strike="noStrike" cap="none">
                <a:solidFill>
                  <a:srgbClr val="FFFFFF"/>
                </a:solidFill>
                <a:latin typeface="Calibri"/>
                <a:ea typeface="Calibri"/>
                <a:cs typeface="Calibri"/>
                <a:sym typeface="Calibri"/>
              </a:defRPr>
            </a:lvl1pPr>
            <a:lvl2pPr marL="0" lvl="1" indent="0" algn="r">
              <a:spcBef>
                <a:spcPts val="0"/>
              </a:spcBef>
              <a:buNone/>
              <a:defRPr sz="10300" b="0" i="0" u="none" strike="noStrike" cap="none">
                <a:solidFill>
                  <a:srgbClr val="FFFFFF"/>
                </a:solidFill>
                <a:latin typeface="Calibri"/>
                <a:ea typeface="Calibri"/>
                <a:cs typeface="Calibri"/>
                <a:sym typeface="Calibri"/>
              </a:defRPr>
            </a:lvl2pPr>
            <a:lvl3pPr marL="0" lvl="2" indent="0" algn="r">
              <a:spcBef>
                <a:spcPts val="0"/>
              </a:spcBef>
              <a:buNone/>
              <a:defRPr sz="10300" b="0" i="0" u="none" strike="noStrike" cap="none">
                <a:solidFill>
                  <a:srgbClr val="FFFFFF"/>
                </a:solidFill>
                <a:latin typeface="Calibri"/>
                <a:ea typeface="Calibri"/>
                <a:cs typeface="Calibri"/>
                <a:sym typeface="Calibri"/>
              </a:defRPr>
            </a:lvl3pPr>
            <a:lvl4pPr marL="0" lvl="3" indent="0" algn="r">
              <a:spcBef>
                <a:spcPts val="0"/>
              </a:spcBef>
              <a:buNone/>
              <a:defRPr sz="10300" b="0" i="0" u="none" strike="noStrike" cap="none">
                <a:solidFill>
                  <a:srgbClr val="FFFFFF"/>
                </a:solidFill>
                <a:latin typeface="Calibri"/>
                <a:ea typeface="Calibri"/>
                <a:cs typeface="Calibri"/>
                <a:sym typeface="Calibri"/>
              </a:defRPr>
            </a:lvl4pPr>
            <a:lvl5pPr marL="0" lvl="4" indent="0" algn="r">
              <a:spcBef>
                <a:spcPts val="0"/>
              </a:spcBef>
              <a:buNone/>
              <a:defRPr sz="10300" b="0" i="0" u="none" strike="noStrike" cap="none">
                <a:solidFill>
                  <a:srgbClr val="FFFFFF"/>
                </a:solidFill>
                <a:latin typeface="Calibri"/>
                <a:ea typeface="Calibri"/>
                <a:cs typeface="Calibri"/>
                <a:sym typeface="Calibri"/>
              </a:defRPr>
            </a:lvl5pPr>
            <a:lvl6pPr marL="0" lvl="5" indent="0" algn="r">
              <a:spcBef>
                <a:spcPts val="0"/>
              </a:spcBef>
              <a:buNone/>
              <a:defRPr sz="10300" b="0" i="0" u="none" strike="noStrike" cap="none">
                <a:solidFill>
                  <a:srgbClr val="FFFFFF"/>
                </a:solidFill>
                <a:latin typeface="Calibri"/>
                <a:ea typeface="Calibri"/>
                <a:cs typeface="Calibri"/>
                <a:sym typeface="Calibri"/>
              </a:defRPr>
            </a:lvl6pPr>
            <a:lvl7pPr marL="0" lvl="6" indent="0" algn="r">
              <a:spcBef>
                <a:spcPts val="0"/>
              </a:spcBef>
              <a:buNone/>
              <a:defRPr sz="10300" b="0" i="0" u="none" strike="noStrike" cap="none">
                <a:solidFill>
                  <a:srgbClr val="FFFFFF"/>
                </a:solidFill>
                <a:latin typeface="Calibri"/>
                <a:ea typeface="Calibri"/>
                <a:cs typeface="Calibri"/>
                <a:sym typeface="Calibri"/>
              </a:defRPr>
            </a:lvl7pPr>
            <a:lvl8pPr marL="0" lvl="7" indent="0" algn="r">
              <a:spcBef>
                <a:spcPts val="0"/>
              </a:spcBef>
              <a:buNone/>
              <a:defRPr sz="10300" b="0" i="0" u="none" strike="noStrike" cap="none">
                <a:solidFill>
                  <a:srgbClr val="FFFFFF"/>
                </a:solidFill>
                <a:latin typeface="Calibri"/>
                <a:ea typeface="Calibri"/>
                <a:cs typeface="Calibri"/>
                <a:sym typeface="Calibri"/>
              </a:defRPr>
            </a:lvl8pPr>
            <a:lvl9pPr marL="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haltsfolie">
  <p:cSld name="Inhaltsfolie">
    <p:spTree>
      <p:nvGrpSpPr>
        <p:cNvPr id="1" name="Shape 86"/>
        <p:cNvGrpSpPr/>
        <p:nvPr/>
      </p:nvGrpSpPr>
      <p:grpSpPr>
        <a:xfrm>
          <a:off x="0" y="0"/>
          <a:ext cx="0" cy="0"/>
          <a:chOff x="0" y="0"/>
          <a:chExt cx="0" cy="0"/>
        </a:xfrm>
      </p:grpSpPr>
      <p:sp>
        <p:nvSpPr>
          <p:cNvPr id="87" name="Google Shape;87;p13"/>
          <p:cNvSpPr/>
          <p:nvPr/>
        </p:nvSpPr>
        <p:spPr>
          <a:xfrm>
            <a:off x="0" y="6570000"/>
            <a:ext cx="10761133" cy="288000"/>
          </a:xfrm>
          <a:prstGeom prst="rect">
            <a:avLst/>
          </a:prstGeom>
          <a:solidFill>
            <a:srgbClr val="003F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88" name="Google Shape;88;p13"/>
          <p:cNvSpPr/>
          <p:nvPr/>
        </p:nvSpPr>
        <p:spPr>
          <a:xfrm>
            <a:off x="10752000" y="6570000"/>
            <a:ext cx="1440000" cy="288000"/>
          </a:xfrm>
          <a:prstGeom prst="rect">
            <a:avLst/>
          </a:prstGeom>
          <a:solidFill>
            <a:srgbClr val="7D8D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89" name="Google Shape;89;p13"/>
          <p:cNvSpPr txBox="1">
            <a:spLocks noGrp="1"/>
          </p:cNvSpPr>
          <p:nvPr>
            <p:ph type="title"/>
          </p:nvPr>
        </p:nvSpPr>
        <p:spPr>
          <a:xfrm>
            <a:off x="-7741" y="0"/>
            <a:ext cx="10761133" cy="1080000"/>
          </a:xfrm>
          <a:prstGeom prst="rect">
            <a:avLst/>
          </a:prstGeom>
          <a:noFill/>
          <a:ln>
            <a:noFill/>
          </a:ln>
        </p:spPr>
        <p:txBody>
          <a:bodyPr spcFirstLastPara="1" wrap="square" lIns="91425" tIns="108000" rIns="91425" bIns="198000" anchor="b" anchorCtr="0">
            <a:noAutofit/>
          </a:bodyPr>
          <a:lstStyle>
            <a:lvl1pPr lvl="0" algn="l">
              <a:lnSpc>
                <a:spcPct val="100000"/>
              </a:lnSpc>
              <a:spcBef>
                <a:spcPts val="0"/>
              </a:spcBef>
              <a:spcAft>
                <a:spcPts val="0"/>
              </a:spcAft>
              <a:buClr>
                <a:schemeClr val="accent1"/>
              </a:buClr>
              <a:buSzPts val="2200"/>
              <a:buFont typeface="Calibri"/>
              <a:buNone/>
              <a:defRPr sz="22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3"/>
          <p:cNvSpPr txBox="1">
            <a:spLocks noGrp="1"/>
          </p:cNvSpPr>
          <p:nvPr>
            <p:ph type="body" idx="1"/>
          </p:nvPr>
        </p:nvSpPr>
        <p:spPr>
          <a:xfrm>
            <a:off x="720000" y="1548000"/>
            <a:ext cx="10032000" cy="4236850"/>
          </a:xfrm>
          <a:prstGeom prst="rect">
            <a:avLst/>
          </a:prstGeom>
          <a:noFill/>
          <a:ln>
            <a:noFill/>
          </a:ln>
        </p:spPr>
        <p:txBody>
          <a:bodyPr spcFirstLastPara="1" wrap="square" lIns="0" tIns="0" rIns="0" bIns="0" anchor="t" anchorCtr="0">
            <a:noAutofit/>
          </a:bodyPr>
          <a:lstStyle>
            <a:lvl1pPr marL="457200" lvl="0" indent="-355600" algn="l">
              <a:lnSpc>
                <a:spcPct val="110000"/>
              </a:lnSpc>
              <a:spcBef>
                <a:spcPts val="1300"/>
              </a:spcBef>
              <a:spcAft>
                <a:spcPts val="0"/>
              </a:spcAft>
              <a:buClr>
                <a:srgbClr val="262626"/>
              </a:buClr>
              <a:buSzPts val="2000"/>
              <a:buChar char=" "/>
              <a:defRPr sz="2000" b="0" i="0" u="none" strike="noStrike"/>
            </a:lvl1pPr>
            <a:lvl2pPr marL="914400" lvl="1" indent="-342900" algn="l">
              <a:lnSpc>
                <a:spcPct val="110000"/>
              </a:lnSpc>
              <a:spcBef>
                <a:spcPts val="499"/>
              </a:spcBef>
              <a:spcAft>
                <a:spcPts val="0"/>
              </a:spcAft>
              <a:buClr>
                <a:srgbClr val="262626"/>
              </a:buClr>
              <a:buSzPts val="1800"/>
              <a:buChar char=" "/>
              <a:defRPr sz="1800"/>
            </a:lvl2pPr>
            <a:lvl3pPr marL="1371600" lvl="2" indent="-342900" algn="l">
              <a:lnSpc>
                <a:spcPct val="110000"/>
              </a:lnSpc>
              <a:spcBef>
                <a:spcPts val="600"/>
              </a:spcBef>
              <a:spcAft>
                <a:spcPts val="0"/>
              </a:spcAft>
              <a:buClr>
                <a:srgbClr val="262626"/>
              </a:buClr>
              <a:buSzPts val="1800"/>
              <a:buChar char=" "/>
              <a:defRPr sz="1800"/>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91" name="Google Shape;91;p13"/>
          <p:cNvSpPr txBox="1">
            <a:spLocks noGrp="1"/>
          </p:cNvSpPr>
          <p:nvPr>
            <p:ph type="ftr" idx="11"/>
          </p:nvPr>
        </p:nvSpPr>
        <p:spPr>
          <a:xfrm>
            <a:off x="0" y="6570000"/>
            <a:ext cx="10761133" cy="288000"/>
          </a:xfrm>
          <a:prstGeom prst="rect">
            <a:avLst/>
          </a:prstGeom>
          <a:noFill/>
          <a:ln>
            <a:noFill/>
          </a:ln>
        </p:spPr>
        <p:txBody>
          <a:bodyPr spcFirstLastPara="1" wrap="square" lIns="540000" tIns="45700" rIns="360000" bIns="45700" anchor="ctr" anchorCtr="0">
            <a:noAutofit/>
          </a:bodyPr>
          <a:lstStyle>
            <a:lvl1pPr lvl="0" algn="l">
              <a:spcBef>
                <a:spcPts val="0"/>
              </a:spcBef>
              <a:spcAft>
                <a:spcPts val="0"/>
              </a:spcAft>
              <a:buSzPts val="1400"/>
              <a:buNone/>
              <a:defRPr sz="1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10761133" y="6570000"/>
            <a:ext cx="1430867" cy="288000"/>
          </a:xfrm>
          <a:prstGeom prst="rect">
            <a:avLst/>
          </a:prstGeom>
          <a:solidFill>
            <a:srgbClr val="7D8DB7"/>
          </a:solidFill>
          <a:ln>
            <a:noFill/>
          </a:ln>
        </p:spPr>
        <p:txBody>
          <a:bodyPr spcFirstLastPara="1" wrap="square" lIns="91425" tIns="45700" rIns="91425" bIns="45700" anchor="ctr" anchorCtr="0">
            <a:noAutofit/>
          </a:bodyPr>
          <a:lstStyle>
            <a:lvl1pPr marL="0" lvl="0" indent="0" algn="ctr">
              <a:spcBef>
                <a:spcPts val="0"/>
              </a:spcBef>
              <a:buNone/>
              <a:defRPr sz="1100" b="0">
                <a:solidFill>
                  <a:schemeClr val="lt1"/>
                </a:solidFill>
                <a:latin typeface="Calibri"/>
                <a:ea typeface="Calibri"/>
                <a:cs typeface="Calibri"/>
                <a:sym typeface="Calibri"/>
              </a:defRPr>
            </a:lvl1pPr>
            <a:lvl2pPr marL="0" lvl="1" indent="0" algn="ctr">
              <a:spcBef>
                <a:spcPts val="0"/>
              </a:spcBef>
              <a:buNone/>
              <a:defRPr sz="1100" b="0">
                <a:solidFill>
                  <a:schemeClr val="lt1"/>
                </a:solidFill>
                <a:latin typeface="Calibri"/>
                <a:ea typeface="Calibri"/>
                <a:cs typeface="Calibri"/>
                <a:sym typeface="Calibri"/>
              </a:defRPr>
            </a:lvl2pPr>
            <a:lvl3pPr marL="0" lvl="2" indent="0" algn="ctr">
              <a:spcBef>
                <a:spcPts val="0"/>
              </a:spcBef>
              <a:buNone/>
              <a:defRPr sz="1100" b="0">
                <a:solidFill>
                  <a:schemeClr val="lt1"/>
                </a:solidFill>
                <a:latin typeface="Calibri"/>
                <a:ea typeface="Calibri"/>
                <a:cs typeface="Calibri"/>
                <a:sym typeface="Calibri"/>
              </a:defRPr>
            </a:lvl3pPr>
            <a:lvl4pPr marL="0" lvl="3" indent="0" algn="ctr">
              <a:spcBef>
                <a:spcPts val="0"/>
              </a:spcBef>
              <a:buNone/>
              <a:defRPr sz="1100" b="0">
                <a:solidFill>
                  <a:schemeClr val="lt1"/>
                </a:solidFill>
                <a:latin typeface="Calibri"/>
                <a:ea typeface="Calibri"/>
                <a:cs typeface="Calibri"/>
                <a:sym typeface="Calibri"/>
              </a:defRPr>
            </a:lvl4pPr>
            <a:lvl5pPr marL="0" lvl="4" indent="0" algn="ctr">
              <a:spcBef>
                <a:spcPts val="0"/>
              </a:spcBef>
              <a:buNone/>
              <a:defRPr sz="1100" b="0">
                <a:solidFill>
                  <a:schemeClr val="lt1"/>
                </a:solidFill>
                <a:latin typeface="Calibri"/>
                <a:ea typeface="Calibri"/>
                <a:cs typeface="Calibri"/>
                <a:sym typeface="Calibri"/>
              </a:defRPr>
            </a:lvl5pPr>
            <a:lvl6pPr marL="0" lvl="5" indent="0" algn="ctr">
              <a:spcBef>
                <a:spcPts val="0"/>
              </a:spcBef>
              <a:buNone/>
              <a:defRPr sz="1100" b="0">
                <a:solidFill>
                  <a:schemeClr val="lt1"/>
                </a:solidFill>
                <a:latin typeface="Calibri"/>
                <a:ea typeface="Calibri"/>
                <a:cs typeface="Calibri"/>
                <a:sym typeface="Calibri"/>
              </a:defRPr>
            </a:lvl6pPr>
            <a:lvl7pPr marL="0" lvl="6" indent="0" algn="ctr">
              <a:spcBef>
                <a:spcPts val="0"/>
              </a:spcBef>
              <a:buNone/>
              <a:defRPr sz="1100" b="0">
                <a:solidFill>
                  <a:schemeClr val="lt1"/>
                </a:solidFill>
                <a:latin typeface="Calibri"/>
                <a:ea typeface="Calibri"/>
                <a:cs typeface="Calibri"/>
                <a:sym typeface="Calibri"/>
              </a:defRPr>
            </a:lvl7pPr>
            <a:lvl8pPr marL="0" lvl="7" indent="0" algn="ctr">
              <a:spcBef>
                <a:spcPts val="0"/>
              </a:spcBef>
              <a:buNone/>
              <a:defRPr sz="1100" b="0">
                <a:solidFill>
                  <a:schemeClr val="lt1"/>
                </a:solidFill>
                <a:latin typeface="Calibri"/>
                <a:ea typeface="Calibri"/>
                <a:cs typeface="Calibri"/>
                <a:sym typeface="Calibri"/>
              </a:defRPr>
            </a:lvl8pPr>
            <a:lvl9pPr marL="0" lvl="8" indent="0" algn="ctr">
              <a:spcBef>
                <a:spcPts val="0"/>
              </a:spcBef>
              <a:buNone/>
              <a:defRPr sz="1100" b="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sfolie mit Überschrift">
  <p:cSld name="Inhaltsfolie mit Überschrift">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569386" y="1548000"/>
            <a:ext cx="10521949" cy="7128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262626"/>
              </a:buClr>
              <a:buSzPts val="2400"/>
              <a:buFont typeface="Calibri"/>
              <a:buNone/>
              <a:defRPr b="1" u="sng"/>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95" name="Google Shape;95;p14"/>
          <p:cNvSpPr/>
          <p:nvPr/>
        </p:nvSpPr>
        <p:spPr>
          <a:xfrm>
            <a:off x="0" y="6570000"/>
            <a:ext cx="11091333" cy="288000"/>
          </a:xfrm>
          <a:prstGeom prst="rect">
            <a:avLst/>
          </a:prstGeom>
          <a:solidFill>
            <a:srgbClr val="003F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6" name="Google Shape;96;p14"/>
          <p:cNvSpPr/>
          <p:nvPr/>
        </p:nvSpPr>
        <p:spPr>
          <a:xfrm>
            <a:off x="11091334" y="6570000"/>
            <a:ext cx="1100665" cy="288000"/>
          </a:xfrm>
          <a:prstGeom prst="rect">
            <a:avLst/>
          </a:prstGeom>
          <a:solidFill>
            <a:srgbClr val="7D8D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7" name="Google Shape;97;p14"/>
          <p:cNvSpPr txBox="1">
            <a:spLocks noGrp="1"/>
          </p:cNvSpPr>
          <p:nvPr>
            <p:ph type="ftr" idx="11"/>
          </p:nvPr>
        </p:nvSpPr>
        <p:spPr>
          <a:xfrm>
            <a:off x="0" y="6570000"/>
            <a:ext cx="11091333" cy="288000"/>
          </a:xfrm>
          <a:prstGeom prst="rect">
            <a:avLst/>
          </a:prstGeom>
          <a:noFill/>
          <a:ln>
            <a:noFill/>
          </a:ln>
        </p:spPr>
        <p:txBody>
          <a:bodyPr spcFirstLastPara="1" wrap="square" lIns="424800" tIns="45700" rIns="360000" bIns="45700" anchor="ctr" anchorCtr="0">
            <a:noAutofit/>
          </a:bodyPr>
          <a:lstStyle>
            <a:lvl1pPr lvl="0" algn="l">
              <a:spcBef>
                <a:spcPts val="0"/>
              </a:spcBef>
              <a:spcAft>
                <a:spcPts val="0"/>
              </a:spcAft>
              <a:buSzPts val="1400"/>
              <a:buNone/>
              <a:defRPr sz="1333">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4"/>
          <p:cNvSpPr txBox="1">
            <a:spLocks noGrp="1"/>
          </p:cNvSpPr>
          <p:nvPr>
            <p:ph type="sldNum" idx="12"/>
          </p:nvPr>
        </p:nvSpPr>
        <p:spPr>
          <a:xfrm>
            <a:off x="11091335" y="6570000"/>
            <a:ext cx="1104000" cy="288000"/>
          </a:xfrm>
          <a:prstGeom prst="rect">
            <a:avLst/>
          </a:prstGeom>
          <a:solidFill>
            <a:srgbClr val="7D8DB7"/>
          </a:solidFill>
          <a:ln>
            <a:noFill/>
          </a:ln>
        </p:spPr>
        <p:txBody>
          <a:bodyPr spcFirstLastPara="1" wrap="square" lIns="91425" tIns="45700" rIns="91425" bIns="45700" anchor="ctr" anchorCtr="0">
            <a:noAutofit/>
          </a:bodyPr>
          <a:lstStyle>
            <a:lvl1pPr marL="0" lvl="0" indent="0" algn="ctr">
              <a:spcBef>
                <a:spcPts val="0"/>
              </a:spcBef>
              <a:buNone/>
              <a:defRPr sz="1333" b="0">
                <a:solidFill>
                  <a:schemeClr val="lt1"/>
                </a:solidFill>
                <a:latin typeface="Calibri"/>
                <a:ea typeface="Calibri"/>
                <a:cs typeface="Calibri"/>
                <a:sym typeface="Calibri"/>
              </a:defRPr>
            </a:lvl1pPr>
            <a:lvl2pPr marL="0" lvl="1" indent="0" algn="ctr">
              <a:spcBef>
                <a:spcPts val="0"/>
              </a:spcBef>
              <a:buNone/>
              <a:defRPr sz="1333" b="0">
                <a:solidFill>
                  <a:schemeClr val="lt1"/>
                </a:solidFill>
                <a:latin typeface="Calibri"/>
                <a:ea typeface="Calibri"/>
                <a:cs typeface="Calibri"/>
                <a:sym typeface="Calibri"/>
              </a:defRPr>
            </a:lvl2pPr>
            <a:lvl3pPr marL="0" lvl="2" indent="0" algn="ctr">
              <a:spcBef>
                <a:spcPts val="0"/>
              </a:spcBef>
              <a:buNone/>
              <a:defRPr sz="1333" b="0">
                <a:solidFill>
                  <a:schemeClr val="lt1"/>
                </a:solidFill>
                <a:latin typeface="Calibri"/>
                <a:ea typeface="Calibri"/>
                <a:cs typeface="Calibri"/>
                <a:sym typeface="Calibri"/>
              </a:defRPr>
            </a:lvl3pPr>
            <a:lvl4pPr marL="0" lvl="3" indent="0" algn="ctr">
              <a:spcBef>
                <a:spcPts val="0"/>
              </a:spcBef>
              <a:buNone/>
              <a:defRPr sz="1333" b="0">
                <a:solidFill>
                  <a:schemeClr val="lt1"/>
                </a:solidFill>
                <a:latin typeface="Calibri"/>
                <a:ea typeface="Calibri"/>
                <a:cs typeface="Calibri"/>
                <a:sym typeface="Calibri"/>
              </a:defRPr>
            </a:lvl4pPr>
            <a:lvl5pPr marL="0" lvl="4" indent="0" algn="ctr">
              <a:spcBef>
                <a:spcPts val="0"/>
              </a:spcBef>
              <a:buNone/>
              <a:defRPr sz="1333" b="0">
                <a:solidFill>
                  <a:schemeClr val="lt1"/>
                </a:solidFill>
                <a:latin typeface="Calibri"/>
                <a:ea typeface="Calibri"/>
                <a:cs typeface="Calibri"/>
                <a:sym typeface="Calibri"/>
              </a:defRPr>
            </a:lvl5pPr>
            <a:lvl6pPr marL="0" lvl="5" indent="0" algn="ctr">
              <a:spcBef>
                <a:spcPts val="0"/>
              </a:spcBef>
              <a:buNone/>
              <a:defRPr sz="1333" b="0">
                <a:solidFill>
                  <a:schemeClr val="lt1"/>
                </a:solidFill>
                <a:latin typeface="Calibri"/>
                <a:ea typeface="Calibri"/>
                <a:cs typeface="Calibri"/>
                <a:sym typeface="Calibri"/>
              </a:defRPr>
            </a:lvl6pPr>
            <a:lvl7pPr marL="0" lvl="6" indent="0" algn="ctr">
              <a:spcBef>
                <a:spcPts val="0"/>
              </a:spcBef>
              <a:buNone/>
              <a:defRPr sz="1333" b="0">
                <a:solidFill>
                  <a:schemeClr val="lt1"/>
                </a:solidFill>
                <a:latin typeface="Calibri"/>
                <a:ea typeface="Calibri"/>
                <a:cs typeface="Calibri"/>
                <a:sym typeface="Calibri"/>
              </a:defRPr>
            </a:lvl7pPr>
            <a:lvl8pPr marL="0" lvl="7" indent="0" algn="ctr">
              <a:spcBef>
                <a:spcPts val="0"/>
              </a:spcBef>
              <a:buNone/>
              <a:defRPr sz="1333" b="0">
                <a:solidFill>
                  <a:schemeClr val="lt1"/>
                </a:solidFill>
                <a:latin typeface="Calibri"/>
                <a:ea typeface="Calibri"/>
                <a:cs typeface="Calibri"/>
                <a:sym typeface="Calibri"/>
              </a:defRPr>
            </a:lvl8pPr>
            <a:lvl9pPr marL="0" lvl="8" indent="0" algn="ctr">
              <a:spcBef>
                <a:spcPts val="0"/>
              </a:spcBef>
              <a:buNone/>
              <a:defRPr sz="1333" b="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99" name="Google Shape;99;p14"/>
          <p:cNvSpPr txBox="1">
            <a:spLocks noGrp="1"/>
          </p:cNvSpPr>
          <p:nvPr>
            <p:ph type="body" idx="2"/>
          </p:nvPr>
        </p:nvSpPr>
        <p:spPr>
          <a:xfrm>
            <a:off x="2" y="1"/>
            <a:ext cx="11091333" cy="1104900"/>
          </a:xfrm>
          <a:prstGeom prst="rect">
            <a:avLst/>
          </a:prstGeom>
          <a:solidFill>
            <a:srgbClr val="E4E6F0"/>
          </a:solidFill>
          <a:ln>
            <a:noFill/>
          </a:ln>
        </p:spPr>
        <p:txBody>
          <a:bodyPr spcFirstLastPara="1" wrap="square" lIns="424800" tIns="45700" rIns="91425" bIns="108000" anchor="b" anchorCtr="0">
            <a:noAutofit/>
          </a:bodyPr>
          <a:lstStyle>
            <a:lvl1pPr marL="457200" lvl="0" indent="-228600" algn="l">
              <a:lnSpc>
                <a:spcPct val="90000"/>
              </a:lnSpc>
              <a:spcBef>
                <a:spcPts val="0"/>
              </a:spcBef>
              <a:spcAft>
                <a:spcPts val="0"/>
              </a:spcAft>
              <a:buClr>
                <a:srgbClr val="262626"/>
              </a:buClr>
              <a:buSzPts val="2533"/>
              <a:buFont typeface="Calibri"/>
              <a:buNone/>
              <a:defRPr sz="2533" b="1"/>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100" name="Google Shape;100;p14"/>
          <p:cNvSpPr txBox="1">
            <a:spLocks noGrp="1"/>
          </p:cNvSpPr>
          <p:nvPr>
            <p:ph type="body" idx="3"/>
          </p:nvPr>
        </p:nvSpPr>
        <p:spPr>
          <a:xfrm>
            <a:off x="569384" y="2260601"/>
            <a:ext cx="10521949" cy="3536951"/>
          </a:xfrm>
          <a:prstGeom prst="rect">
            <a:avLst/>
          </a:prstGeom>
          <a:noFill/>
          <a:ln>
            <a:noFill/>
          </a:ln>
        </p:spPr>
        <p:txBody>
          <a:bodyPr spcFirstLastPara="1" wrap="square" lIns="91425" tIns="45700" rIns="91425" bIns="45700" anchor="t" anchorCtr="0">
            <a:noAutofit/>
          </a:bodyPr>
          <a:lstStyle>
            <a:lvl1pPr marL="457200" lvl="0" indent="-381000" algn="l">
              <a:lnSpc>
                <a:spcPct val="85000"/>
              </a:lnSpc>
              <a:spcBef>
                <a:spcPts val="1300"/>
              </a:spcBef>
              <a:spcAft>
                <a:spcPts val="0"/>
              </a:spcAft>
              <a:buClr>
                <a:srgbClr val="262626"/>
              </a:buClr>
              <a:buSzPts val="2400"/>
              <a:buChar char=" "/>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chlussfolie">
  <p:cSld name="Schlussfolie">
    <p:spTree>
      <p:nvGrpSpPr>
        <p:cNvPr id="1" name="Shape 101"/>
        <p:cNvGrpSpPr/>
        <p:nvPr/>
      </p:nvGrpSpPr>
      <p:grpSpPr>
        <a:xfrm>
          <a:off x="0" y="0"/>
          <a:ext cx="0" cy="0"/>
          <a:chOff x="0" y="0"/>
          <a:chExt cx="0" cy="0"/>
        </a:xfrm>
      </p:grpSpPr>
      <p:sp>
        <p:nvSpPr>
          <p:cNvPr id="102" name="Google Shape;102;p15"/>
          <p:cNvSpPr txBox="1"/>
          <p:nvPr/>
        </p:nvSpPr>
        <p:spPr>
          <a:xfrm>
            <a:off x="11091334" y="6572250"/>
            <a:ext cx="1100665" cy="285751"/>
          </a:xfrm>
          <a:prstGeom prst="rect">
            <a:avLst/>
          </a:prstGeom>
          <a:solidFill>
            <a:srgbClr val="647AA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467" b="1">
                <a:solidFill>
                  <a:schemeClr val="lt1"/>
                </a:solidFill>
                <a:latin typeface="Calibri"/>
                <a:ea typeface="Calibri"/>
                <a:cs typeface="Calibri"/>
                <a:sym typeface="Calibri"/>
              </a:rPr>
              <a:t>www.iab.De</a:t>
            </a:r>
            <a:endParaRPr/>
          </a:p>
        </p:txBody>
      </p:sp>
      <p:sp>
        <p:nvSpPr>
          <p:cNvPr id="103" name="Google Shape;103;p15"/>
          <p:cNvSpPr/>
          <p:nvPr/>
        </p:nvSpPr>
        <p:spPr>
          <a:xfrm>
            <a:off x="0" y="6572251"/>
            <a:ext cx="11090832" cy="288000"/>
          </a:xfrm>
          <a:prstGeom prst="rect">
            <a:avLst/>
          </a:prstGeom>
          <a:solidFill>
            <a:srgbClr val="003F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4" name="Google Shape;104;p15"/>
          <p:cNvSpPr txBox="1">
            <a:spLocks noGrp="1"/>
          </p:cNvSpPr>
          <p:nvPr>
            <p:ph type="body" idx="1"/>
          </p:nvPr>
        </p:nvSpPr>
        <p:spPr>
          <a:xfrm>
            <a:off x="569384" y="3077628"/>
            <a:ext cx="10521448" cy="2707224"/>
          </a:xfrm>
          <a:prstGeom prst="rect">
            <a:avLst/>
          </a:prstGeom>
          <a:solidFill>
            <a:srgbClr val="E4E6F0"/>
          </a:solidFill>
          <a:ln>
            <a:noFill/>
          </a:ln>
        </p:spPr>
        <p:txBody>
          <a:bodyPr spcFirstLastPara="1" wrap="square" lIns="360000" tIns="0" rIns="360000" bIns="720000" anchor="t" anchorCtr="0">
            <a:noAutofit/>
          </a:bodyPr>
          <a:lstStyle>
            <a:lvl1pPr marL="457200" lvl="0" indent="-228600" algn="l">
              <a:lnSpc>
                <a:spcPct val="85000"/>
              </a:lnSpc>
              <a:spcBef>
                <a:spcPts val="0"/>
              </a:spcBef>
              <a:spcAft>
                <a:spcPts val="0"/>
              </a:spcAft>
              <a:buClr>
                <a:srgbClr val="262626"/>
              </a:buClr>
              <a:buSzPts val="2400"/>
              <a:buFont typeface="Calibri"/>
              <a:buNone/>
              <a:defRPr sz="2400"/>
            </a:lvl1pPr>
            <a:lvl2pPr marL="914400" lvl="1" indent="-397954" algn="l">
              <a:lnSpc>
                <a:spcPct val="85000"/>
              </a:lnSpc>
              <a:spcBef>
                <a:spcPts val="600"/>
              </a:spcBef>
              <a:spcAft>
                <a:spcPts val="0"/>
              </a:spcAft>
              <a:buClr>
                <a:srgbClr val="262626"/>
              </a:buClr>
              <a:buSzPts val="2667"/>
              <a:buChar char=" "/>
              <a:defRPr sz="2667"/>
            </a:lvl2pPr>
            <a:lvl3pPr marL="1371600" lvl="2" indent="-397954" algn="l">
              <a:lnSpc>
                <a:spcPct val="85000"/>
              </a:lnSpc>
              <a:spcBef>
                <a:spcPts val="600"/>
              </a:spcBef>
              <a:spcAft>
                <a:spcPts val="0"/>
              </a:spcAft>
              <a:buClr>
                <a:srgbClr val="262626"/>
              </a:buClr>
              <a:buSzPts val="2667"/>
              <a:buChar char=" "/>
              <a:defRPr sz="2667"/>
            </a:lvl3pPr>
            <a:lvl4pPr marL="1828800" lvl="3" indent="-397954" algn="l">
              <a:lnSpc>
                <a:spcPct val="85000"/>
              </a:lnSpc>
              <a:spcBef>
                <a:spcPts val="600"/>
              </a:spcBef>
              <a:spcAft>
                <a:spcPts val="0"/>
              </a:spcAft>
              <a:buClr>
                <a:srgbClr val="262626"/>
              </a:buClr>
              <a:buSzPts val="2667"/>
              <a:buChar char=" "/>
              <a:defRPr sz="2667"/>
            </a:lvl4pPr>
            <a:lvl5pPr marL="2286000" lvl="4" indent="-397954" algn="l">
              <a:lnSpc>
                <a:spcPct val="85000"/>
              </a:lnSpc>
              <a:spcBef>
                <a:spcPts val="600"/>
              </a:spcBef>
              <a:spcAft>
                <a:spcPts val="0"/>
              </a:spcAft>
              <a:buClr>
                <a:srgbClr val="262626"/>
              </a:buClr>
              <a:buSzPts val="2667"/>
              <a:buChar char=" "/>
              <a:defRPr sz="2667"/>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105" name="Google Shape;105;p15"/>
          <p:cNvSpPr txBox="1">
            <a:spLocks noGrp="1"/>
          </p:cNvSpPr>
          <p:nvPr>
            <p:ph type="body" idx="2"/>
          </p:nvPr>
        </p:nvSpPr>
        <p:spPr>
          <a:xfrm>
            <a:off x="569384" y="1109129"/>
            <a:ext cx="10521949" cy="1968500"/>
          </a:xfrm>
          <a:prstGeom prst="rect">
            <a:avLst/>
          </a:prstGeom>
          <a:solidFill>
            <a:srgbClr val="E4E6F0"/>
          </a:solidFill>
          <a:ln>
            <a:noFill/>
          </a:ln>
        </p:spPr>
        <p:txBody>
          <a:bodyPr spcFirstLastPara="1" wrap="square" lIns="360000" tIns="648000" rIns="360000" bIns="180000" anchor="ctr" anchorCtr="0">
            <a:noAutofit/>
          </a:bodyPr>
          <a:lstStyle>
            <a:lvl1pPr marL="457200" marR="0" lvl="0" indent="-228600" algn="l">
              <a:lnSpc>
                <a:spcPct val="110000"/>
              </a:lnSpc>
              <a:spcBef>
                <a:spcPts val="0"/>
              </a:spcBef>
              <a:spcAft>
                <a:spcPts val="0"/>
              </a:spcAft>
              <a:buClr>
                <a:srgbClr val="003F7D"/>
              </a:buClr>
              <a:buSzPts val="2026"/>
              <a:buFont typeface="Noto Sans Symbols"/>
              <a:buNone/>
              <a:defRPr sz="2533" b="1">
                <a:latin typeface="Calibri"/>
                <a:ea typeface="Calibri"/>
                <a:cs typeface="Calibri"/>
                <a:sym typeface="Calibri"/>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19" name="Google Shape;119;p19"/>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0" name="Google Shape;120;p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35032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12" name="Google Shape;112;p17"/>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13" name="Google Shape;113;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19" name="Google Shape;119;p19"/>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20" name="Google Shape;120;p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23" name="Google Shape;123;p20"/>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24" name="Google Shape;124;p20"/>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25" name="Google Shape;125;p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28" name="Google Shape;128;p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31" name="Google Shape;131;p22"/>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32" name="Google Shape;132;p2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3"/>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135" name="Google Shape;135;p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6"/>
        <p:cNvGrpSpPr/>
        <p:nvPr/>
      </p:nvGrpSpPr>
      <p:grpSpPr>
        <a:xfrm>
          <a:off x="0" y="0"/>
          <a:ext cx="0" cy="0"/>
          <a:chOff x="0" y="0"/>
          <a:chExt cx="0" cy="0"/>
        </a:xfrm>
      </p:grpSpPr>
      <p:sp>
        <p:nvSpPr>
          <p:cNvPr id="137" name="Google Shape;137;p2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 name="Google Shape;138;p24"/>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39" name="Google Shape;139;p24"/>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0" name="Google Shape;140;p24"/>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41" name="Google Shape;141;p2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2"/>
        <p:cNvGrpSpPr/>
        <p:nvPr/>
      </p:nvGrpSpPr>
      <p:grpSpPr>
        <a:xfrm>
          <a:off x="0" y="0"/>
          <a:ext cx="0" cy="0"/>
          <a:chOff x="0" y="0"/>
          <a:chExt cx="0" cy="0"/>
        </a:xfrm>
      </p:grpSpPr>
      <p:sp>
        <p:nvSpPr>
          <p:cNvPr id="143" name="Google Shape;143;p25"/>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rtl="0">
              <a:lnSpc>
                <a:spcPct val="100000"/>
              </a:lnSpc>
              <a:spcBef>
                <a:spcPts val="0"/>
              </a:spcBef>
              <a:spcAft>
                <a:spcPts val="0"/>
              </a:spcAft>
              <a:buSzPts val="2400"/>
              <a:buNone/>
              <a:defRPr/>
            </a:lvl1pPr>
          </a:lstStyle>
          <a:p>
            <a:endParaRPr/>
          </a:p>
        </p:txBody>
      </p:sp>
      <p:sp>
        <p:nvSpPr>
          <p:cNvPr id="144" name="Google Shape;144;p2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5"/>
        <p:cNvGrpSpPr/>
        <p:nvPr/>
      </p:nvGrpSpPr>
      <p:grpSpPr>
        <a:xfrm>
          <a:off x="0" y="0"/>
          <a:ext cx="0" cy="0"/>
          <a:chOff x="0" y="0"/>
          <a:chExt cx="0" cy="0"/>
        </a:xfrm>
      </p:grpSpPr>
      <p:sp>
        <p:nvSpPr>
          <p:cNvPr id="146" name="Google Shape;146;p26"/>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47" name="Google Shape;147;p26"/>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148" name="Google Shape;148;p2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657224" y="499533"/>
            <a:ext cx="10772700" cy="1658100"/>
          </a:xfrm>
          <a:prstGeom prst="rect">
            <a:avLst/>
          </a:prstGeom>
          <a:noFill/>
          <a:ln>
            <a:noFill/>
          </a:ln>
        </p:spPr>
        <p:txBody>
          <a:bodyPr spcFirstLastPara="1" wrap="square" lIns="121900" tIns="121900" rIns="121900" bIns="121900" anchor="ctr" anchorCtr="0">
            <a:noAutofit/>
          </a:bodyPr>
          <a:lstStyle>
            <a:lvl1pPr marL="0" marR="0" lvl="0" indent="0" algn="l" rtl="0">
              <a:lnSpc>
                <a:spcPct val="85000"/>
              </a:lnSpc>
              <a:spcBef>
                <a:spcPts val="0"/>
              </a:spcBef>
              <a:spcAft>
                <a:spcPts val="0"/>
              </a:spcAft>
              <a:buClr>
                <a:srgbClr val="000000"/>
              </a:buClr>
              <a:buSzPts val="3700"/>
              <a:buNone/>
              <a:defRPr i="0" u="none" strike="noStrike" cap="none">
                <a:solidFill>
                  <a:srgbClr val="000000"/>
                </a:solidFill>
              </a:defRPr>
            </a:lvl1pPr>
            <a:lvl2pPr lvl="1" indent="0" rtl="0">
              <a:spcBef>
                <a:spcPts val="0"/>
              </a:spcBef>
              <a:spcAft>
                <a:spcPts val="0"/>
              </a:spcAft>
              <a:buClr>
                <a:srgbClr val="000000"/>
              </a:buClr>
              <a:buSzPts val="3700"/>
              <a:buNone/>
              <a:defRPr>
                <a:solidFill>
                  <a:srgbClr val="000000"/>
                </a:solidFill>
              </a:defRPr>
            </a:lvl2pPr>
            <a:lvl3pPr lvl="2" indent="0" rtl="0">
              <a:spcBef>
                <a:spcPts val="0"/>
              </a:spcBef>
              <a:spcAft>
                <a:spcPts val="0"/>
              </a:spcAft>
              <a:buClr>
                <a:srgbClr val="000000"/>
              </a:buClr>
              <a:buSzPts val="3700"/>
              <a:buNone/>
              <a:defRPr>
                <a:solidFill>
                  <a:srgbClr val="000000"/>
                </a:solidFill>
              </a:defRPr>
            </a:lvl3pPr>
            <a:lvl4pPr lvl="3" indent="0" rtl="0">
              <a:spcBef>
                <a:spcPts val="0"/>
              </a:spcBef>
              <a:spcAft>
                <a:spcPts val="0"/>
              </a:spcAft>
              <a:buClr>
                <a:srgbClr val="000000"/>
              </a:buClr>
              <a:buSzPts val="3700"/>
              <a:buNone/>
              <a:defRPr>
                <a:solidFill>
                  <a:srgbClr val="000000"/>
                </a:solidFill>
              </a:defRPr>
            </a:lvl4pPr>
            <a:lvl5pPr lvl="4" indent="0" rtl="0">
              <a:spcBef>
                <a:spcPts val="0"/>
              </a:spcBef>
              <a:spcAft>
                <a:spcPts val="0"/>
              </a:spcAft>
              <a:buClr>
                <a:srgbClr val="000000"/>
              </a:buClr>
              <a:buSzPts val="3700"/>
              <a:buNone/>
              <a:defRPr>
                <a:solidFill>
                  <a:srgbClr val="000000"/>
                </a:solidFill>
              </a:defRPr>
            </a:lvl5pPr>
            <a:lvl6pPr lvl="5" indent="0" rtl="0">
              <a:spcBef>
                <a:spcPts val="0"/>
              </a:spcBef>
              <a:spcAft>
                <a:spcPts val="0"/>
              </a:spcAft>
              <a:buClr>
                <a:srgbClr val="000000"/>
              </a:buClr>
              <a:buSzPts val="3700"/>
              <a:buNone/>
              <a:defRPr>
                <a:solidFill>
                  <a:srgbClr val="000000"/>
                </a:solidFill>
              </a:defRPr>
            </a:lvl6pPr>
            <a:lvl7pPr lvl="6" indent="0" rtl="0">
              <a:spcBef>
                <a:spcPts val="0"/>
              </a:spcBef>
              <a:spcAft>
                <a:spcPts val="0"/>
              </a:spcAft>
              <a:buClr>
                <a:srgbClr val="000000"/>
              </a:buClr>
              <a:buSzPts val="3700"/>
              <a:buNone/>
              <a:defRPr>
                <a:solidFill>
                  <a:srgbClr val="000000"/>
                </a:solidFill>
              </a:defRPr>
            </a:lvl7pPr>
            <a:lvl8pPr lvl="7" indent="0" rtl="0">
              <a:spcBef>
                <a:spcPts val="0"/>
              </a:spcBef>
              <a:spcAft>
                <a:spcPts val="0"/>
              </a:spcAft>
              <a:buClr>
                <a:srgbClr val="000000"/>
              </a:buClr>
              <a:buSzPts val="3700"/>
              <a:buNone/>
              <a:defRPr>
                <a:solidFill>
                  <a:srgbClr val="000000"/>
                </a:solidFill>
              </a:defRPr>
            </a:lvl8pPr>
            <a:lvl9pPr lvl="8" indent="0" rtl="0">
              <a:spcBef>
                <a:spcPts val="0"/>
              </a:spcBef>
              <a:spcAft>
                <a:spcPts val="0"/>
              </a:spcAft>
              <a:buClr>
                <a:srgbClr val="000000"/>
              </a:buClr>
              <a:buSzPts val="3700"/>
              <a:buNone/>
              <a:defRPr>
                <a:solidFill>
                  <a:srgbClr val="000000"/>
                </a:solidFill>
              </a:defRPr>
            </a:lvl9pPr>
          </a:lstStyle>
          <a:p>
            <a:endParaRPr/>
          </a:p>
        </p:txBody>
      </p:sp>
      <p:sp>
        <p:nvSpPr>
          <p:cNvPr id="153" name="Google Shape;153;p28"/>
          <p:cNvSpPr txBox="1">
            <a:spLocks noGrp="1"/>
          </p:cNvSpPr>
          <p:nvPr>
            <p:ph type="body" idx="1"/>
          </p:nvPr>
        </p:nvSpPr>
        <p:spPr>
          <a:xfrm>
            <a:off x="676656" y="2011680"/>
            <a:ext cx="10754100" cy="37665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85000"/>
              </a:lnSpc>
              <a:spcBef>
                <a:spcPts val="1300"/>
              </a:spcBef>
              <a:spcAft>
                <a:spcPts val="0"/>
              </a:spcAft>
              <a:buClr>
                <a:srgbClr val="666666"/>
              </a:buClr>
              <a:buSzPts val="2400"/>
              <a:buChar char=" "/>
              <a:defRPr sz="2400" i="0" u="none" strike="noStrike" cap="none">
                <a:solidFill>
                  <a:srgbClr val="666666"/>
                </a:solidFill>
              </a:defRPr>
            </a:lvl1pPr>
            <a:lvl2pPr marL="914400" marR="0" lvl="1" indent="-381000" algn="l" rtl="0">
              <a:lnSpc>
                <a:spcPct val="85000"/>
              </a:lnSpc>
              <a:spcBef>
                <a:spcPts val="2100"/>
              </a:spcBef>
              <a:spcAft>
                <a:spcPts val="0"/>
              </a:spcAft>
              <a:buClr>
                <a:srgbClr val="666666"/>
              </a:buClr>
              <a:buSzPts val="2400"/>
              <a:buChar char=" "/>
              <a:defRPr sz="2400" i="0" u="none" strike="noStrike" cap="none">
                <a:solidFill>
                  <a:srgbClr val="666666"/>
                </a:solidFill>
              </a:defRPr>
            </a:lvl2pPr>
            <a:lvl3pPr marL="1371600" marR="0" lvl="2" indent="-355600" algn="l" rtl="0">
              <a:lnSpc>
                <a:spcPct val="85000"/>
              </a:lnSpc>
              <a:spcBef>
                <a:spcPts val="2100"/>
              </a:spcBef>
              <a:spcAft>
                <a:spcPts val="0"/>
              </a:spcAft>
              <a:buClr>
                <a:srgbClr val="666666"/>
              </a:buClr>
              <a:buSzPts val="2000"/>
              <a:buChar char=" "/>
              <a:defRPr sz="2000" i="1" u="none" strike="noStrike" cap="none">
                <a:solidFill>
                  <a:srgbClr val="666666"/>
                </a:solidFill>
              </a:defRPr>
            </a:lvl3pPr>
            <a:lvl4pPr marL="1828800" marR="0" lvl="3" indent="-349250" algn="l" rtl="0">
              <a:lnSpc>
                <a:spcPct val="85000"/>
              </a:lnSpc>
              <a:spcBef>
                <a:spcPts val="2100"/>
              </a:spcBef>
              <a:spcAft>
                <a:spcPts val="0"/>
              </a:spcAft>
              <a:buClr>
                <a:srgbClr val="666666"/>
              </a:buClr>
              <a:buSzPts val="1900"/>
              <a:buChar char=" "/>
              <a:defRPr sz="1900" i="0" u="none" strike="noStrike" cap="none">
                <a:solidFill>
                  <a:srgbClr val="666666"/>
                </a:solidFill>
              </a:defRPr>
            </a:lvl4pPr>
            <a:lvl5pPr marL="2286000" marR="0" lvl="4" indent="-349250" algn="l" rtl="0">
              <a:lnSpc>
                <a:spcPct val="85000"/>
              </a:lnSpc>
              <a:spcBef>
                <a:spcPts val="2100"/>
              </a:spcBef>
              <a:spcAft>
                <a:spcPts val="0"/>
              </a:spcAft>
              <a:buClr>
                <a:srgbClr val="666666"/>
              </a:buClr>
              <a:buSzPts val="1900"/>
              <a:buChar char=" "/>
              <a:defRPr sz="1900" i="0" u="none" strike="noStrike" cap="none">
                <a:solidFill>
                  <a:srgbClr val="666666"/>
                </a:solidFill>
              </a:defRPr>
            </a:lvl5pPr>
            <a:lvl6pPr marL="2743200" marR="0" lvl="5" indent="-349250" algn="l" rtl="0">
              <a:lnSpc>
                <a:spcPct val="85000"/>
              </a:lnSpc>
              <a:spcBef>
                <a:spcPts val="2100"/>
              </a:spcBef>
              <a:spcAft>
                <a:spcPts val="0"/>
              </a:spcAft>
              <a:buClr>
                <a:srgbClr val="666666"/>
              </a:buClr>
              <a:buSzPts val="1900"/>
              <a:buChar char=" "/>
              <a:defRPr sz="1900" i="0" u="none" strike="noStrike" cap="none">
                <a:solidFill>
                  <a:srgbClr val="666666"/>
                </a:solidFill>
              </a:defRPr>
            </a:lvl6pPr>
            <a:lvl7pPr marL="3200400" marR="0" lvl="6" indent="-349250" algn="l" rtl="0">
              <a:lnSpc>
                <a:spcPct val="85000"/>
              </a:lnSpc>
              <a:spcBef>
                <a:spcPts val="2100"/>
              </a:spcBef>
              <a:spcAft>
                <a:spcPts val="0"/>
              </a:spcAft>
              <a:buClr>
                <a:srgbClr val="666666"/>
              </a:buClr>
              <a:buSzPts val="1900"/>
              <a:buChar char=" "/>
              <a:defRPr sz="1900" i="0" u="none" strike="noStrike" cap="none">
                <a:solidFill>
                  <a:srgbClr val="666666"/>
                </a:solidFill>
              </a:defRPr>
            </a:lvl7pPr>
            <a:lvl8pPr marL="3657600" marR="0" lvl="7" indent="-349250" algn="l" rtl="0">
              <a:lnSpc>
                <a:spcPct val="85000"/>
              </a:lnSpc>
              <a:spcBef>
                <a:spcPts val="2100"/>
              </a:spcBef>
              <a:spcAft>
                <a:spcPts val="0"/>
              </a:spcAft>
              <a:buClr>
                <a:srgbClr val="666666"/>
              </a:buClr>
              <a:buSzPts val="1900"/>
              <a:buChar char=" "/>
              <a:defRPr sz="1900" i="0" u="none" strike="noStrike" cap="none">
                <a:solidFill>
                  <a:srgbClr val="666666"/>
                </a:solidFill>
              </a:defRPr>
            </a:lvl8pPr>
            <a:lvl9pPr marL="4114800" marR="0" lvl="8" indent="-349250" algn="l" rtl="0">
              <a:lnSpc>
                <a:spcPct val="85000"/>
              </a:lnSpc>
              <a:spcBef>
                <a:spcPts val="2100"/>
              </a:spcBef>
              <a:spcAft>
                <a:spcPts val="2100"/>
              </a:spcAft>
              <a:buClr>
                <a:srgbClr val="666666"/>
              </a:buClr>
              <a:buSzPts val="1900"/>
              <a:buChar char=" "/>
              <a:defRPr sz="1900" i="0" u="none" strike="noStrike" cap="none">
                <a:solidFill>
                  <a:srgbClr val="666666"/>
                </a:solidFill>
              </a:defRPr>
            </a:lvl9pPr>
          </a:lstStyle>
          <a:p>
            <a:endParaRPr/>
          </a:p>
        </p:txBody>
      </p:sp>
      <p:sp>
        <p:nvSpPr>
          <p:cNvPr id="154" name="Google Shape;154;p28"/>
          <p:cNvSpPr txBox="1">
            <a:spLocks noGrp="1"/>
          </p:cNvSpPr>
          <p:nvPr>
            <p:ph type="dt" idx="10"/>
          </p:nvPr>
        </p:nvSpPr>
        <p:spPr>
          <a:xfrm>
            <a:off x="685800" y="6412447"/>
            <a:ext cx="4114800" cy="2289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SzPts val="1900"/>
              <a:buNone/>
              <a:defRPr sz="9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9pPr>
          </a:lstStyle>
          <a:p>
            <a:endParaRPr/>
          </a:p>
        </p:txBody>
      </p:sp>
      <p:sp>
        <p:nvSpPr>
          <p:cNvPr id="155" name="Google Shape;155;p28"/>
          <p:cNvSpPr txBox="1">
            <a:spLocks noGrp="1"/>
          </p:cNvSpPr>
          <p:nvPr>
            <p:ph type="ftr" idx="11"/>
          </p:nvPr>
        </p:nvSpPr>
        <p:spPr>
          <a:xfrm>
            <a:off x="685800" y="6554697"/>
            <a:ext cx="5029200" cy="2289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SzPts val="1900"/>
              <a:buNone/>
              <a:defRPr sz="9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9pPr>
          </a:lstStyle>
          <a:p>
            <a:endParaRPr/>
          </a:p>
        </p:txBody>
      </p:sp>
      <p:sp>
        <p:nvSpPr>
          <p:cNvPr id="156" name="Google Shape;156;p28"/>
          <p:cNvSpPr txBox="1">
            <a:spLocks noGrp="1"/>
          </p:cNvSpPr>
          <p:nvPr>
            <p:ph type="sldNum" idx="12"/>
          </p:nvPr>
        </p:nvSpPr>
        <p:spPr>
          <a:xfrm>
            <a:off x="8763926" y="5876412"/>
            <a:ext cx="2926500" cy="1397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0" b="0" i="0" u="none" strike="noStrike" cap="none">
                <a:solidFill>
                  <a:srgbClr val="000000"/>
                </a:solidFill>
                <a:latin typeface="Calibri"/>
                <a:ea typeface="Calibri"/>
                <a:cs typeface="Calibri"/>
                <a:sym typeface="Calibri"/>
              </a:defRPr>
            </a:lvl1pPr>
            <a:lvl2pPr marL="0" marR="0" lvl="1" indent="0" algn="r" rtl="0">
              <a:spcBef>
                <a:spcPts val="0"/>
              </a:spcBef>
              <a:buNone/>
              <a:defRPr sz="8000" b="0" i="0" u="none" strike="noStrike" cap="none">
                <a:solidFill>
                  <a:srgbClr val="000000"/>
                </a:solidFill>
                <a:latin typeface="Calibri"/>
                <a:ea typeface="Calibri"/>
                <a:cs typeface="Calibri"/>
                <a:sym typeface="Calibri"/>
              </a:defRPr>
            </a:lvl2pPr>
            <a:lvl3pPr marL="0" marR="0" lvl="2" indent="0" algn="r" rtl="0">
              <a:spcBef>
                <a:spcPts val="0"/>
              </a:spcBef>
              <a:buNone/>
              <a:defRPr sz="8000" b="0" i="0" u="none" strike="noStrike" cap="none">
                <a:solidFill>
                  <a:srgbClr val="000000"/>
                </a:solidFill>
                <a:latin typeface="Calibri"/>
                <a:ea typeface="Calibri"/>
                <a:cs typeface="Calibri"/>
                <a:sym typeface="Calibri"/>
              </a:defRPr>
            </a:lvl3pPr>
            <a:lvl4pPr marL="0" marR="0" lvl="3" indent="0" algn="r" rtl="0">
              <a:spcBef>
                <a:spcPts val="0"/>
              </a:spcBef>
              <a:buNone/>
              <a:defRPr sz="8000" b="0" i="0" u="none" strike="noStrike" cap="none">
                <a:solidFill>
                  <a:srgbClr val="000000"/>
                </a:solidFill>
                <a:latin typeface="Calibri"/>
                <a:ea typeface="Calibri"/>
                <a:cs typeface="Calibri"/>
                <a:sym typeface="Calibri"/>
              </a:defRPr>
            </a:lvl4pPr>
            <a:lvl5pPr marL="0" marR="0" lvl="4" indent="0" algn="r" rtl="0">
              <a:spcBef>
                <a:spcPts val="0"/>
              </a:spcBef>
              <a:buNone/>
              <a:defRPr sz="8000" b="0" i="0" u="none" strike="noStrike" cap="none">
                <a:solidFill>
                  <a:srgbClr val="000000"/>
                </a:solidFill>
                <a:latin typeface="Calibri"/>
                <a:ea typeface="Calibri"/>
                <a:cs typeface="Calibri"/>
                <a:sym typeface="Calibri"/>
              </a:defRPr>
            </a:lvl5pPr>
            <a:lvl6pPr marL="0" marR="0" lvl="5" indent="0" algn="r" rtl="0">
              <a:spcBef>
                <a:spcPts val="0"/>
              </a:spcBef>
              <a:buNone/>
              <a:defRPr sz="8000" b="0" i="0" u="none" strike="noStrike" cap="none">
                <a:solidFill>
                  <a:srgbClr val="000000"/>
                </a:solidFill>
                <a:latin typeface="Calibri"/>
                <a:ea typeface="Calibri"/>
                <a:cs typeface="Calibri"/>
                <a:sym typeface="Calibri"/>
              </a:defRPr>
            </a:lvl6pPr>
            <a:lvl7pPr marL="0" marR="0" lvl="6" indent="0" algn="r" rtl="0">
              <a:spcBef>
                <a:spcPts val="0"/>
              </a:spcBef>
              <a:buNone/>
              <a:defRPr sz="8000" b="0" i="0" u="none" strike="noStrike" cap="none">
                <a:solidFill>
                  <a:srgbClr val="000000"/>
                </a:solidFill>
                <a:latin typeface="Calibri"/>
                <a:ea typeface="Calibri"/>
                <a:cs typeface="Calibri"/>
                <a:sym typeface="Calibri"/>
              </a:defRPr>
            </a:lvl7pPr>
            <a:lvl8pPr marL="0" marR="0" lvl="7" indent="0" algn="r" rtl="0">
              <a:spcBef>
                <a:spcPts val="0"/>
              </a:spcBef>
              <a:buNone/>
              <a:defRPr sz="8000" b="0" i="0" u="none" strike="noStrike" cap="none">
                <a:solidFill>
                  <a:srgbClr val="000000"/>
                </a:solidFill>
                <a:latin typeface="Calibri"/>
                <a:ea typeface="Calibri"/>
                <a:cs typeface="Calibri"/>
                <a:sym typeface="Calibri"/>
              </a:defRPr>
            </a:lvl8pPr>
            <a:lvl9pPr marL="0" marR="0" lvl="8" indent="0" algn="r" rtl="0">
              <a:spcBef>
                <a:spcPts val="0"/>
              </a:spcBef>
              <a:buNone/>
              <a:defRPr sz="80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657224" y="499533"/>
            <a:ext cx="10772700" cy="1658100"/>
          </a:xfrm>
          <a:prstGeom prst="rect">
            <a:avLst/>
          </a:prstGeom>
          <a:noFill/>
          <a:ln>
            <a:noFill/>
          </a:ln>
        </p:spPr>
        <p:txBody>
          <a:bodyPr spcFirstLastPara="1" wrap="square" lIns="121900" tIns="121900" rIns="121900" bIns="121900" anchor="ctr" anchorCtr="0">
            <a:noAutofit/>
          </a:bodyPr>
          <a:lstStyle>
            <a:lvl1pPr marL="0" marR="0" lvl="0" indent="0" algn="l" rtl="0">
              <a:lnSpc>
                <a:spcPct val="85000"/>
              </a:lnSpc>
              <a:spcBef>
                <a:spcPts val="0"/>
              </a:spcBef>
              <a:spcAft>
                <a:spcPts val="0"/>
              </a:spcAft>
              <a:buClr>
                <a:schemeClr val="accent1"/>
              </a:buClr>
              <a:buSzPts val="3700"/>
              <a:buFont typeface="Calibri"/>
              <a:buNone/>
              <a:defRPr sz="5500" b="0" i="0" u="none" strike="noStrike" cap="none">
                <a:solidFill>
                  <a:schemeClr val="accent1"/>
                </a:solidFill>
                <a:latin typeface="Calibri"/>
                <a:ea typeface="Calibri"/>
                <a:cs typeface="Calibri"/>
                <a:sym typeface="Calibri"/>
              </a:defRPr>
            </a:lvl1pPr>
            <a:lvl2pPr lvl="1" indent="0" rtl="0">
              <a:spcBef>
                <a:spcPts val="0"/>
              </a:spcBef>
              <a:spcAft>
                <a:spcPts val="0"/>
              </a:spcAft>
              <a:buSzPts val="3700"/>
              <a:buNone/>
              <a:defRPr sz="1900"/>
            </a:lvl2pPr>
            <a:lvl3pPr lvl="2" indent="0" rtl="0">
              <a:spcBef>
                <a:spcPts val="0"/>
              </a:spcBef>
              <a:spcAft>
                <a:spcPts val="0"/>
              </a:spcAft>
              <a:buSzPts val="3700"/>
              <a:buNone/>
              <a:defRPr sz="1900"/>
            </a:lvl3pPr>
            <a:lvl4pPr lvl="3" indent="0" rtl="0">
              <a:spcBef>
                <a:spcPts val="0"/>
              </a:spcBef>
              <a:spcAft>
                <a:spcPts val="0"/>
              </a:spcAft>
              <a:buSzPts val="3700"/>
              <a:buNone/>
              <a:defRPr sz="1900"/>
            </a:lvl4pPr>
            <a:lvl5pPr lvl="4" indent="0" rtl="0">
              <a:spcBef>
                <a:spcPts val="0"/>
              </a:spcBef>
              <a:spcAft>
                <a:spcPts val="0"/>
              </a:spcAft>
              <a:buSzPts val="3700"/>
              <a:buNone/>
              <a:defRPr sz="1900"/>
            </a:lvl5pPr>
            <a:lvl6pPr lvl="5" indent="0" rtl="0">
              <a:spcBef>
                <a:spcPts val="0"/>
              </a:spcBef>
              <a:spcAft>
                <a:spcPts val="0"/>
              </a:spcAft>
              <a:buSzPts val="3700"/>
              <a:buNone/>
              <a:defRPr sz="1900"/>
            </a:lvl6pPr>
            <a:lvl7pPr lvl="6" indent="0" rtl="0">
              <a:spcBef>
                <a:spcPts val="0"/>
              </a:spcBef>
              <a:spcAft>
                <a:spcPts val="0"/>
              </a:spcAft>
              <a:buSzPts val="3700"/>
              <a:buNone/>
              <a:defRPr sz="1900"/>
            </a:lvl7pPr>
            <a:lvl8pPr lvl="7" indent="0" rtl="0">
              <a:spcBef>
                <a:spcPts val="0"/>
              </a:spcBef>
              <a:spcAft>
                <a:spcPts val="0"/>
              </a:spcAft>
              <a:buSzPts val="3700"/>
              <a:buNone/>
              <a:defRPr sz="1900"/>
            </a:lvl8pPr>
            <a:lvl9pPr lvl="8" indent="0" rtl="0">
              <a:spcBef>
                <a:spcPts val="0"/>
              </a:spcBef>
              <a:spcAft>
                <a:spcPts val="0"/>
              </a:spcAft>
              <a:buSzPts val="3700"/>
              <a:buNone/>
              <a:defRPr sz="1900"/>
            </a:lvl9pPr>
          </a:lstStyle>
          <a:p>
            <a:endParaRPr/>
          </a:p>
        </p:txBody>
      </p:sp>
      <p:sp>
        <p:nvSpPr>
          <p:cNvPr id="159" name="Google Shape;159;p29"/>
          <p:cNvSpPr txBox="1">
            <a:spLocks noGrp="1"/>
          </p:cNvSpPr>
          <p:nvPr>
            <p:ph type="body" idx="1"/>
          </p:nvPr>
        </p:nvSpPr>
        <p:spPr>
          <a:xfrm>
            <a:off x="676656" y="1998134"/>
            <a:ext cx="4663500" cy="37677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85000"/>
              </a:lnSpc>
              <a:spcBef>
                <a:spcPts val="13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1pPr>
            <a:lvl2pPr marL="914400" marR="0" lvl="1" indent="-355600" algn="l" rtl="0">
              <a:lnSpc>
                <a:spcPct val="85000"/>
              </a:lnSpc>
              <a:spcBef>
                <a:spcPts val="2100"/>
              </a:spcBef>
              <a:spcAft>
                <a:spcPts val="0"/>
              </a:spcAft>
              <a:buClr>
                <a:srgbClr val="262626"/>
              </a:buClr>
              <a:buSzPts val="2000"/>
              <a:buFont typeface="Arial"/>
              <a:buChar char=" "/>
              <a:defRPr sz="2000" b="0" i="0" u="none" strike="noStrike" cap="none">
                <a:solidFill>
                  <a:srgbClr val="262626"/>
                </a:solidFill>
                <a:latin typeface="Calibri"/>
                <a:ea typeface="Calibri"/>
                <a:cs typeface="Calibri"/>
                <a:sym typeface="Calibri"/>
              </a:defRPr>
            </a:lvl2pPr>
            <a:lvl3pPr marL="1371600" marR="0" lvl="2" indent="-349250" algn="l" rtl="0">
              <a:lnSpc>
                <a:spcPct val="85000"/>
              </a:lnSpc>
              <a:spcBef>
                <a:spcPts val="2100"/>
              </a:spcBef>
              <a:spcAft>
                <a:spcPts val="0"/>
              </a:spcAft>
              <a:buClr>
                <a:srgbClr val="262626"/>
              </a:buClr>
              <a:buSzPts val="1900"/>
              <a:buFont typeface="Arial"/>
              <a:buChar char=" "/>
              <a:defRPr sz="1900" b="0" i="1" u="none" strike="noStrike" cap="none">
                <a:solidFill>
                  <a:srgbClr val="262626"/>
                </a:solidFill>
                <a:latin typeface="Calibri"/>
                <a:ea typeface="Calibri"/>
                <a:cs typeface="Calibri"/>
                <a:sym typeface="Calibri"/>
              </a:defRPr>
            </a:lvl3pPr>
            <a:lvl4pPr marL="1828800" marR="0" lvl="3" indent="-330200" algn="l" rtl="0">
              <a:lnSpc>
                <a:spcPct val="85000"/>
              </a:lnSpc>
              <a:spcBef>
                <a:spcPts val="2100"/>
              </a:spcBef>
              <a:spcAft>
                <a:spcPts val="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4pPr>
            <a:lvl5pPr marL="2286000" marR="0" lvl="4" indent="-330200" algn="l" rtl="0">
              <a:lnSpc>
                <a:spcPct val="85000"/>
              </a:lnSpc>
              <a:spcBef>
                <a:spcPts val="2100"/>
              </a:spcBef>
              <a:spcAft>
                <a:spcPts val="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5pPr>
            <a:lvl6pPr marL="2743200" marR="0" lvl="5" indent="-330200" algn="l" rtl="0">
              <a:lnSpc>
                <a:spcPct val="85000"/>
              </a:lnSpc>
              <a:spcBef>
                <a:spcPts val="2100"/>
              </a:spcBef>
              <a:spcAft>
                <a:spcPts val="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6pPr>
            <a:lvl7pPr marL="3200400" marR="0" lvl="6" indent="-330200" algn="l" rtl="0">
              <a:lnSpc>
                <a:spcPct val="85000"/>
              </a:lnSpc>
              <a:spcBef>
                <a:spcPts val="2100"/>
              </a:spcBef>
              <a:spcAft>
                <a:spcPts val="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7pPr>
            <a:lvl8pPr marL="3657600" marR="0" lvl="7" indent="-330200" algn="l" rtl="0">
              <a:lnSpc>
                <a:spcPct val="85000"/>
              </a:lnSpc>
              <a:spcBef>
                <a:spcPts val="2100"/>
              </a:spcBef>
              <a:spcAft>
                <a:spcPts val="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8pPr>
            <a:lvl9pPr marL="4114800" marR="0" lvl="8" indent="-330200" algn="l" rtl="0">
              <a:lnSpc>
                <a:spcPct val="85000"/>
              </a:lnSpc>
              <a:spcBef>
                <a:spcPts val="2100"/>
              </a:spcBef>
              <a:spcAft>
                <a:spcPts val="210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9pPr>
          </a:lstStyle>
          <a:p>
            <a:endParaRPr/>
          </a:p>
        </p:txBody>
      </p:sp>
      <p:sp>
        <p:nvSpPr>
          <p:cNvPr id="160" name="Google Shape;160;p29"/>
          <p:cNvSpPr txBox="1">
            <a:spLocks noGrp="1"/>
          </p:cNvSpPr>
          <p:nvPr>
            <p:ph type="body" idx="2"/>
          </p:nvPr>
        </p:nvSpPr>
        <p:spPr>
          <a:xfrm>
            <a:off x="6011330" y="1998134"/>
            <a:ext cx="4663500" cy="37677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85000"/>
              </a:lnSpc>
              <a:spcBef>
                <a:spcPts val="13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1pPr>
            <a:lvl2pPr marL="914400" marR="0" lvl="1" indent="-355600" algn="l" rtl="0">
              <a:lnSpc>
                <a:spcPct val="85000"/>
              </a:lnSpc>
              <a:spcBef>
                <a:spcPts val="2100"/>
              </a:spcBef>
              <a:spcAft>
                <a:spcPts val="0"/>
              </a:spcAft>
              <a:buClr>
                <a:srgbClr val="262626"/>
              </a:buClr>
              <a:buSzPts val="2000"/>
              <a:buFont typeface="Arial"/>
              <a:buChar char=" "/>
              <a:defRPr sz="2000" b="0" i="0" u="none" strike="noStrike" cap="none">
                <a:solidFill>
                  <a:srgbClr val="262626"/>
                </a:solidFill>
                <a:latin typeface="Calibri"/>
                <a:ea typeface="Calibri"/>
                <a:cs typeface="Calibri"/>
                <a:sym typeface="Calibri"/>
              </a:defRPr>
            </a:lvl2pPr>
            <a:lvl3pPr marL="1371600" marR="0" lvl="2" indent="-349250" algn="l" rtl="0">
              <a:lnSpc>
                <a:spcPct val="85000"/>
              </a:lnSpc>
              <a:spcBef>
                <a:spcPts val="2100"/>
              </a:spcBef>
              <a:spcAft>
                <a:spcPts val="0"/>
              </a:spcAft>
              <a:buClr>
                <a:srgbClr val="262626"/>
              </a:buClr>
              <a:buSzPts val="1900"/>
              <a:buFont typeface="Arial"/>
              <a:buChar char=" "/>
              <a:defRPr sz="1900" b="0" i="1" u="none" strike="noStrike" cap="none">
                <a:solidFill>
                  <a:srgbClr val="262626"/>
                </a:solidFill>
                <a:latin typeface="Calibri"/>
                <a:ea typeface="Calibri"/>
                <a:cs typeface="Calibri"/>
                <a:sym typeface="Calibri"/>
              </a:defRPr>
            </a:lvl3pPr>
            <a:lvl4pPr marL="1828800" marR="0" lvl="3" indent="-330200" algn="l" rtl="0">
              <a:lnSpc>
                <a:spcPct val="85000"/>
              </a:lnSpc>
              <a:spcBef>
                <a:spcPts val="2100"/>
              </a:spcBef>
              <a:spcAft>
                <a:spcPts val="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4pPr>
            <a:lvl5pPr marL="2286000" marR="0" lvl="4" indent="-330200" algn="l" rtl="0">
              <a:lnSpc>
                <a:spcPct val="85000"/>
              </a:lnSpc>
              <a:spcBef>
                <a:spcPts val="2100"/>
              </a:spcBef>
              <a:spcAft>
                <a:spcPts val="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5pPr>
            <a:lvl6pPr marL="2743200" marR="0" lvl="5" indent="-330200" algn="l" rtl="0">
              <a:lnSpc>
                <a:spcPct val="85000"/>
              </a:lnSpc>
              <a:spcBef>
                <a:spcPts val="2100"/>
              </a:spcBef>
              <a:spcAft>
                <a:spcPts val="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6pPr>
            <a:lvl7pPr marL="3200400" marR="0" lvl="6" indent="-330200" algn="l" rtl="0">
              <a:lnSpc>
                <a:spcPct val="85000"/>
              </a:lnSpc>
              <a:spcBef>
                <a:spcPts val="2100"/>
              </a:spcBef>
              <a:spcAft>
                <a:spcPts val="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7pPr>
            <a:lvl8pPr marL="3657600" marR="0" lvl="7" indent="-330200" algn="l" rtl="0">
              <a:lnSpc>
                <a:spcPct val="85000"/>
              </a:lnSpc>
              <a:spcBef>
                <a:spcPts val="2100"/>
              </a:spcBef>
              <a:spcAft>
                <a:spcPts val="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8pPr>
            <a:lvl9pPr marL="4114800" marR="0" lvl="8" indent="-330200" algn="l" rtl="0">
              <a:lnSpc>
                <a:spcPct val="85000"/>
              </a:lnSpc>
              <a:spcBef>
                <a:spcPts val="2100"/>
              </a:spcBef>
              <a:spcAft>
                <a:spcPts val="2100"/>
              </a:spcAft>
              <a:buClr>
                <a:srgbClr val="262626"/>
              </a:buClr>
              <a:buSzPts val="1600"/>
              <a:buFont typeface="Arial"/>
              <a:buChar char=" "/>
              <a:defRPr sz="1600" b="0" i="0" u="none" strike="noStrike" cap="none">
                <a:solidFill>
                  <a:srgbClr val="262626"/>
                </a:solidFill>
                <a:latin typeface="Calibri"/>
                <a:ea typeface="Calibri"/>
                <a:cs typeface="Calibri"/>
                <a:sym typeface="Calibri"/>
              </a:defRPr>
            </a:lvl9pPr>
          </a:lstStyle>
          <a:p>
            <a:endParaRPr/>
          </a:p>
        </p:txBody>
      </p:sp>
      <p:sp>
        <p:nvSpPr>
          <p:cNvPr id="161" name="Google Shape;161;p29"/>
          <p:cNvSpPr txBox="1">
            <a:spLocks noGrp="1"/>
          </p:cNvSpPr>
          <p:nvPr>
            <p:ph type="dt" idx="10"/>
          </p:nvPr>
        </p:nvSpPr>
        <p:spPr>
          <a:xfrm>
            <a:off x="685800" y="6412447"/>
            <a:ext cx="4114800" cy="2289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SzPts val="1900"/>
              <a:buNone/>
              <a:defRPr sz="9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9pPr>
          </a:lstStyle>
          <a:p>
            <a:endParaRPr/>
          </a:p>
        </p:txBody>
      </p:sp>
      <p:sp>
        <p:nvSpPr>
          <p:cNvPr id="162" name="Google Shape;162;p29"/>
          <p:cNvSpPr txBox="1">
            <a:spLocks noGrp="1"/>
          </p:cNvSpPr>
          <p:nvPr>
            <p:ph type="ftr" idx="11"/>
          </p:nvPr>
        </p:nvSpPr>
        <p:spPr>
          <a:xfrm>
            <a:off x="685800" y="6554697"/>
            <a:ext cx="5029200" cy="2289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SzPts val="1900"/>
              <a:buNone/>
              <a:defRPr sz="9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9pPr>
          </a:lstStyle>
          <a:p>
            <a:endParaRPr/>
          </a:p>
        </p:txBody>
      </p:sp>
      <p:sp>
        <p:nvSpPr>
          <p:cNvPr id="163" name="Google Shape;163;p29"/>
          <p:cNvSpPr txBox="1">
            <a:spLocks noGrp="1"/>
          </p:cNvSpPr>
          <p:nvPr>
            <p:ph type="sldNum" idx="12"/>
          </p:nvPr>
        </p:nvSpPr>
        <p:spPr>
          <a:xfrm>
            <a:off x="8763926" y="5876412"/>
            <a:ext cx="2926500" cy="1397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300" b="0" i="0" u="none" strike="noStrike" cap="none">
                <a:solidFill>
                  <a:schemeClr val="accent1"/>
                </a:solidFill>
                <a:latin typeface="Calibri"/>
                <a:ea typeface="Calibri"/>
                <a:cs typeface="Calibri"/>
                <a:sym typeface="Calibri"/>
              </a:defRPr>
            </a:lvl1pPr>
            <a:lvl2pPr marL="0" marR="0" lvl="1" indent="0" algn="r" rtl="0">
              <a:spcBef>
                <a:spcPts val="0"/>
              </a:spcBef>
              <a:buNone/>
              <a:defRPr sz="10300" b="0" i="0" u="none" strike="noStrike" cap="none">
                <a:solidFill>
                  <a:schemeClr val="accent1"/>
                </a:solidFill>
                <a:latin typeface="Calibri"/>
                <a:ea typeface="Calibri"/>
                <a:cs typeface="Calibri"/>
                <a:sym typeface="Calibri"/>
              </a:defRPr>
            </a:lvl2pPr>
            <a:lvl3pPr marL="0" marR="0" lvl="2" indent="0" algn="r" rtl="0">
              <a:spcBef>
                <a:spcPts val="0"/>
              </a:spcBef>
              <a:buNone/>
              <a:defRPr sz="10300" b="0" i="0" u="none" strike="noStrike" cap="none">
                <a:solidFill>
                  <a:schemeClr val="accent1"/>
                </a:solidFill>
                <a:latin typeface="Calibri"/>
                <a:ea typeface="Calibri"/>
                <a:cs typeface="Calibri"/>
                <a:sym typeface="Calibri"/>
              </a:defRPr>
            </a:lvl3pPr>
            <a:lvl4pPr marL="0" marR="0" lvl="3" indent="0" algn="r" rtl="0">
              <a:spcBef>
                <a:spcPts val="0"/>
              </a:spcBef>
              <a:buNone/>
              <a:defRPr sz="10300" b="0" i="0" u="none" strike="noStrike" cap="none">
                <a:solidFill>
                  <a:schemeClr val="accent1"/>
                </a:solidFill>
                <a:latin typeface="Calibri"/>
                <a:ea typeface="Calibri"/>
                <a:cs typeface="Calibri"/>
                <a:sym typeface="Calibri"/>
              </a:defRPr>
            </a:lvl4pPr>
            <a:lvl5pPr marL="0" marR="0" lvl="4" indent="0" algn="r" rtl="0">
              <a:spcBef>
                <a:spcPts val="0"/>
              </a:spcBef>
              <a:buNone/>
              <a:defRPr sz="10300" b="0" i="0" u="none" strike="noStrike" cap="none">
                <a:solidFill>
                  <a:schemeClr val="accent1"/>
                </a:solidFill>
                <a:latin typeface="Calibri"/>
                <a:ea typeface="Calibri"/>
                <a:cs typeface="Calibri"/>
                <a:sym typeface="Calibri"/>
              </a:defRPr>
            </a:lvl5pPr>
            <a:lvl6pPr marL="0" marR="0" lvl="5" indent="0" algn="r" rtl="0">
              <a:spcBef>
                <a:spcPts val="0"/>
              </a:spcBef>
              <a:buNone/>
              <a:defRPr sz="10300" b="0" i="0" u="none" strike="noStrike" cap="none">
                <a:solidFill>
                  <a:schemeClr val="accent1"/>
                </a:solidFill>
                <a:latin typeface="Calibri"/>
                <a:ea typeface="Calibri"/>
                <a:cs typeface="Calibri"/>
                <a:sym typeface="Calibri"/>
              </a:defRPr>
            </a:lvl6pPr>
            <a:lvl7pPr marL="0" marR="0" lvl="6" indent="0" algn="r" rtl="0">
              <a:spcBef>
                <a:spcPts val="0"/>
              </a:spcBef>
              <a:buNone/>
              <a:defRPr sz="10300" b="0" i="0" u="none" strike="noStrike" cap="none">
                <a:solidFill>
                  <a:schemeClr val="accent1"/>
                </a:solidFill>
                <a:latin typeface="Calibri"/>
                <a:ea typeface="Calibri"/>
                <a:cs typeface="Calibri"/>
                <a:sym typeface="Calibri"/>
              </a:defRPr>
            </a:lvl7pPr>
            <a:lvl8pPr marL="0" marR="0" lvl="7" indent="0" algn="r" rtl="0">
              <a:spcBef>
                <a:spcPts val="0"/>
              </a:spcBef>
              <a:buNone/>
              <a:defRPr sz="10300" b="0" i="0" u="none" strike="noStrike" cap="none">
                <a:solidFill>
                  <a:schemeClr val="accent1"/>
                </a:solidFill>
                <a:latin typeface="Calibri"/>
                <a:ea typeface="Calibri"/>
                <a:cs typeface="Calibri"/>
                <a:sym typeface="Calibri"/>
              </a:defRPr>
            </a:lvl8pPr>
            <a:lvl9pPr marL="0" marR="0" lvl="8" indent="0" algn="r" rtl="0">
              <a:spcBef>
                <a:spcPts val="0"/>
              </a:spcBef>
              <a:buNone/>
              <a:defRPr sz="103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609600" y="274638"/>
            <a:ext cx="10972800" cy="1143300"/>
          </a:xfrm>
          <a:prstGeom prst="rect">
            <a:avLst/>
          </a:prstGeom>
          <a:noFill/>
          <a:ln>
            <a:noFill/>
          </a:ln>
        </p:spPr>
        <p:txBody>
          <a:bodyPr spcFirstLastPara="1" wrap="square" lIns="121900" tIns="121900" rIns="121900" bIns="121900" anchor="ctr" anchorCtr="0">
            <a:noAutofit/>
          </a:bodyPr>
          <a:lstStyle>
            <a:lvl1pPr marL="0" marR="0" lvl="0" indent="0" algn="l" rtl="0">
              <a:lnSpc>
                <a:spcPct val="85000"/>
              </a:lnSpc>
              <a:spcBef>
                <a:spcPts val="0"/>
              </a:spcBef>
              <a:spcAft>
                <a:spcPts val="0"/>
              </a:spcAft>
              <a:buClr>
                <a:schemeClr val="accent1"/>
              </a:buClr>
              <a:buSzPts val="3700"/>
              <a:buFont typeface="Calibri"/>
              <a:buNone/>
              <a:defRPr sz="5500" b="0" i="0" u="none" strike="noStrike" cap="none">
                <a:solidFill>
                  <a:schemeClr val="accent1"/>
                </a:solidFill>
                <a:latin typeface="Calibri"/>
                <a:ea typeface="Calibri"/>
                <a:cs typeface="Calibri"/>
                <a:sym typeface="Calibri"/>
              </a:defRPr>
            </a:lvl1pPr>
            <a:lvl2pPr lvl="1" indent="0" rtl="0">
              <a:spcBef>
                <a:spcPts val="0"/>
              </a:spcBef>
              <a:spcAft>
                <a:spcPts val="0"/>
              </a:spcAft>
              <a:buSzPts val="3700"/>
              <a:buNone/>
              <a:defRPr sz="1900"/>
            </a:lvl2pPr>
            <a:lvl3pPr lvl="2" indent="0" rtl="0">
              <a:spcBef>
                <a:spcPts val="0"/>
              </a:spcBef>
              <a:spcAft>
                <a:spcPts val="0"/>
              </a:spcAft>
              <a:buSzPts val="3700"/>
              <a:buNone/>
              <a:defRPr sz="1900"/>
            </a:lvl3pPr>
            <a:lvl4pPr lvl="3" indent="0" rtl="0">
              <a:spcBef>
                <a:spcPts val="0"/>
              </a:spcBef>
              <a:spcAft>
                <a:spcPts val="0"/>
              </a:spcAft>
              <a:buSzPts val="3700"/>
              <a:buNone/>
              <a:defRPr sz="1900"/>
            </a:lvl4pPr>
            <a:lvl5pPr lvl="4" indent="0" rtl="0">
              <a:spcBef>
                <a:spcPts val="0"/>
              </a:spcBef>
              <a:spcAft>
                <a:spcPts val="0"/>
              </a:spcAft>
              <a:buSzPts val="3700"/>
              <a:buNone/>
              <a:defRPr sz="1900"/>
            </a:lvl5pPr>
            <a:lvl6pPr lvl="5" indent="0" rtl="0">
              <a:spcBef>
                <a:spcPts val="0"/>
              </a:spcBef>
              <a:spcAft>
                <a:spcPts val="0"/>
              </a:spcAft>
              <a:buSzPts val="3700"/>
              <a:buNone/>
              <a:defRPr sz="1900"/>
            </a:lvl6pPr>
            <a:lvl7pPr lvl="6" indent="0" rtl="0">
              <a:spcBef>
                <a:spcPts val="0"/>
              </a:spcBef>
              <a:spcAft>
                <a:spcPts val="0"/>
              </a:spcAft>
              <a:buSzPts val="3700"/>
              <a:buNone/>
              <a:defRPr sz="1900"/>
            </a:lvl7pPr>
            <a:lvl8pPr lvl="7" indent="0" rtl="0">
              <a:spcBef>
                <a:spcPts val="0"/>
              </a:spcBef>
              <a:spcAft>
                <a:spcPts val="0"/>
              </a:spcAft>
              <a:buSzPts val="3700"/>
              <a:buNone/>
              <a:defRPr sz="1900"/>
            </a:lvl8pPr>
            <a:lvl9pPr lvl="8" indent="0" rtl="0">
              <a:spcBef>
                <a:spcPts val="0"/>
              </a:spcBef>
              <a:spcAft>
                <a:spcPts val="0"/>
              </a:spcAft>
              <a:buSzPts val="3700"/>
              <a:buNone/>
              <a:defRPr sz="1900"/>
            </a:lvl9pPr>
          </a:lstStyle>
          <a:p>
            <a:endParaRPr/>
          </a:p>
        </p:txBody>
      </p:sp>
      <p:sp>
        <p:nvSpPr>
          <p:cNvPr id="166" name="Google Shape;166;p30"/>
          <p:cNvSpPr txBox="1">
            <a:spLocks noGrp="1"/>
          </p:cNvSpPr>
          <p:nvPr>
            <p:ph type="sldNum" idx="12"/>
          </p:nvPr>
        </p:nvSpPr>
        <p:spPr>
          <a:xfrm>
            <a:off x="8763926" y="5876412"/>
            <a:ext cx="2926500" cy="1397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300" b="0" i="0" u="none" strike="noStrike" cap="none">
                <a:solidFill>
                  <a:schemeClr val="accent1"/>
                </a:solidFill>
                <a:latin typeface="Calibri"/>
                <a:ea typeface="Calibri"/>
                <a:cs typeface="Calibri"/>
                <a:sym typeface="Calibri"/>
              </a:defRPr>
            </a:lvl1pPr>
            <a:lvl2pPr marL="0" marR="0" lvl="1" indent="0" algn="r" rtl="0">
              <a:spcBef>
                <a:spcPts val="0"/>
              </a:spcBef>
              <a:buNone/>
              <a:defRPr sz="10300" b="0" i="0" u="none" strike="noStrike" cap="none">
                <a:solidFill>
                  <a:schemeClr val="accent1"/>
                </a:solidFill>
                <a:latin typeface="Calibri"/>
                <a:ea typeface="Calibri"/>
                <a:cs typeface="Calibri"/>
                <a:sym typeface="Calibri"/>
              </a:defRPr>
            </a:lvl2pPr>
            <a:lvl3pPr marL="0" marR="0" lvl="2" indent="0" algn="r" rtl="0">
              <a:spcBef>
                <a:spcPts val="0"/>
              </a:spcBef>
              <a:buNone/>
              <a:defRPr sz="10300" b="0" i="0" u="none" strike="noStrike" cap="none">
                <a:solidFill>
                  <a:schemeClr val="accent1"/>
                </a:solidFill>
                <a:latin typeface="Calibri"/>
                <a:ea typeface="Calibri"/>
                <a:cs typeface="Calibri"/>
                <a:sym typeface="Calibri"/>
              </a:defRPr>
            </a:lvl3pPr>
            <a:lvl4pPr marL="0" marR="0" lvl="3" indent="0" algn="r" rtl="0">
              <a:spcBef>
                <a:spcPts val="0"/>
              </a:spcBef>
              <a:buNone/>
              <a:defRPr sz="10300" b="0" i="0" u="none" strike="noStrike" cap="none">
                <a:solidFill>
                  <a:schemeClr val="accent1"/>
                </a:solidFill>
                <a:latin typeface="Calibri"/>
                <a:ea typeface="Calibri"/>
                <a:cs typeface="Calibri"/>
                <a:sym typeface="Calibri"/>
              </a:defRPr>
            </a:lvl4pPr>
            <a:lvl5pPr marL="0" marR="0" lvl="4" indent="0" algn="r" rtl="0">
              <a:spcBef>
                <a:spcPts val="0"/>
              </a:spcBef>
              <a:buNone/>
              <a:defRPr sz="10300" b="0" i="0" u="none" strike="noStrike" cap="none">
                <a:solidFill>
                  <a:schemeClr val="accent1"/>
                </a:solidFill>
                <a:latin typeface="Calibri"/>
                <a:ea typeface="Calibri"/>
                <a:cs typeface="Calibri"/>
                <a:sym typeface="Calibri"/>
              </a:defRPr>
            </a:lvl5pPr>
            <a:lvl6pPr marL="0" marR="0" lvl="5" indent="0" algn="r" rtl="0">
              <a:spcBef>
                <a:spcPts val="0"/>
              </a:spcBef>
              <a:buNone/>
              <a:defRPr sz="10300" b="0" i="0" u="none" strike="noStrike" cap="none">
                <a:solidFill>
                  <a:schemeClr val="accent1"/>
                </a:solidFill>
                <a:latin typeface="Calibri"/>
                <a:ea typeface="Calibri"/>
                <a:cs typeface="Calibri"/>
                <a:sym typeface="Calibri"/>
              </a:defRPr>
            </a:lvl6pPr>
            <a:lvl7pPr marL="0" marR="0" lvl="6" indent="0" algn="r" rtl="0">
              <a:spcBef>
                <a:spcPts val="0"/>
              </a:spcBef>
              <a:buNone/>
              <a:defRPr sz="10300" b="0" i="0" u="none" strike="noStrike" cap="none">
                <a:solidFill>
                  <a:schemeClr val="accent1"/>
                </a:solidFill>
                <a:latin typeface="Calibri"/>
                <a:ea typeface="Calibri"/>
                <a:cs typeface="Calibri"/>
                <a:sym typeface="Calibri"/>
              </a:defRPr>
            </a:lvl7pPr>
            <a:lvl8pPr marL="0" marR="0" lvl="7" indent="0" algn="r" rtl="0">
              <a:spcBef>
                <a:spcPts val="0"/>
              </a:spcBef>
              <a:buNone/>
              <a:defRPr sz="10300" b="0" i="0" u="none" strike="noStrike" cap="none">
                <a:solidFill>
                  <a:schemeClr val="accent1"/>
                </a:solidFill>
                <a:latin typeface="Calibri"/>
                <a:ea typeface="Calibri"/>
                <a:cs typeface="Calibri"/>
                <a:sym typeface="Calibri"/>
              </a:defRPr>
            </a:lvl8pPr>
            <a:lvl9pPr marL="0" marR="0" lvl="8" indent="0" algn="r" rtl="0">
              <a:spcBef>
                <a:spcPts val="0"/>
              </a:spcBef>
              <a:buNone/>
              <a:defRPr sz="103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7" name="Google Shape;167;p30"/>
          <p:cNvSpPr txBox="1">
            <a:spLocks noGrp="1"/>
          </p:cNvSpPr>
          <p:nvPr>
            <p:ph type="dt" idx="10"/>
          </p:nvPr>
        </p:nvSpPr>
        <p:spPr>
          <a:xfrm>
            <a:off x="685800" y="6412447"/>
            <a:ext cx="4114800" cy="2289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SzPts val="1900"/>
              <a:buNone/>
              <a:defRPr sz="9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9pPr>
          </a:lstStyle>
          <a:p>
            <a:endParaRPr/>
          </a:p>
        </p:txBody>
      </p:sp>
      <p:sp>
        <p:nvSpPr>
          <p:cNvPr id="168" name="Google Shape;168;p30"/>
          <p:cNvSpPr txBox="1">
            <a:spLocks noGrp="1"/>
          </p:cNvSpPr>
          <p:nvPr>
            <p:ph type="ftr" idx="11"/>
          </p:nvPr>
        </p:nvSpPr>
        <p:spPr>
          <a:xfrm>
            <a:off x="685800" y="6554697"/>
            <a:ext cx="5029200" cy="2289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SzPts val="1900"/>
              <a:buNone/>
              <a:defRPr sz="9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609600" y="274638"/>
            <a:ext cx="10972800" cy="1143300"/>
          </a:xfrm>
          <a:prstGeom prst="rect">
            <a:avLst/>
          </a:prstGeom>
          <a:noFill/>
          <a:ln>
            <a:noFill/>
          </a:ln>
        </p:spPr>
        <p:txBody>
          <a:bodyPr spcFirstLastPara="1" wrap="square" lIns="121900" tIns="121900" rIns="121900" bIns="121900" anchor="ctr" anchorCtr="0">
            <a:noAutofit/>
          </a:bodyPr>
          <a:lstStyle>
            <a:lvl1pPr marL="0" marR="0" lvl="0" indent="0" algn="l" rtl="0">
              <a:lnSpc>
                <a:spcPct val="85000"/>
              </a:lnSpc>
              <a:spcBef>
                <a:spcPts val="0"/>
              </a:spcBef>
              <a:spcAft>
                <a:spcPts val="0"/>
              </a:spcAft>
              <a:buClr>
                <a:schemeClr val="accent1"/>
              </a:buClr>
              <a:buSzPts val="3700"/>
              <a:buFont typeface="Calibri"/>
              <a:buNone/>
              <a:defRPr sz="5500" b="0" i="0" u="none" strike="noStrike" cap="none">
                <a:solidFill>
                  <a:schemeClr val="accent1"/>
                </a:solidFill>
                <a:latin typeface="Calibri"/>
                <a:ea typeface="Calibri"/>
                <a:cs typeface="Calibri"/>
                <a:sym typeface="Calibri"/>
              </a:defRPr>
            </a:lvl1pPr>
            <a:lvl2pPr lvl="1" indent="0" rtl="0">
              <a:spcBef>
                <a:spcPts val="0"/>
              </a:spcBef>
              <a:spcAft>
                <a:spcPts val="0"/>
              </a:spcAft>
              <a:buSzPts val="3700"/>
              <a:buNone/>
              <a:defRPr sz="1900"/>
            </a:lvl2pPr>
            <a:lvl3pPr lvl="2" indent="0" rtl="0">
              <a:spcBef>
                <a:spcPts val="0"/>
              </a:spcBef>
              <a:spcAft>
                <a:spcPts val="0"/>
              </a:spcAft>
              <a:buSzPts val="3700"/>
              <a:buNone/>
              <a:defRPr sz="1900"/>
            </a:lvl3pPr>
            <a:lvl4pPr lvl="3" indent="0" rtl="0">
              <a:spcBef>
                <a:spcPts val="0"/>
              </a:spcBef>
              <a:spcAft>
                <a:spcPts val="0"/>
              </a:spcAft>
              <a:buSzPts val="3700"/>
              <a:buNone/>
              <a:defRPr sz="1900"/>
            </a:lvl4pPr>
            <a:lvl5pPr lvl="4" indent="0" rtl="0">
              <a:spcBef>
                <a:spcPts val="0"/>
              </a:spcBef>
              <a:spcAft>
                <a:spcPts val="0"/>
              </a:spcAft>
              <a:buSzPts val="3700"/>
              <a:buNone/>
              <a:defRPr sz="1900"/>
            </a:lvl5pPr>
            <a:lvl6pPr lvl="5" indent="0" rtl="0">
              <a:spcBef>
                <a:spcPts val="0"/>
              </a:spcBef>
              <a:spcAft>
                <a:spcPts val="0"/>
              </a:spcAft>
              <a:buSzPts val="3700"/>
              <a:buNone/>
              <a:defRPr sz="1900"/>
            </a:lvl6pPr>
            <a:lvl7pPr lvl="6" indent="0" rtl="0">
              <a:spcBef>
                <a:spcPts val="0"/>
              </a:spcBef>
              <a:spcAft>
                <a:spcPts val="0"/>
              </a:spcAft>
              <a:buSzPts val="3700"/>
              <a:buNone/>
              <a:defRPr sz="1900"/>
            </a:lvl7pPr>
            <a:lvl8pPr lvl="7" indent="0" rtl="0">
              <a:spcBef>
                <a:spcPts val="0"/>
              </a:spcBef>
              <a:spcAft>
                <a:spcPts val="0"/>
              </a:spcAft>
              <a:buSzPts val="3700"/>
              <a:buNone/>
              <a:defRPr sz="1900"/>
            </a:lvl8pPr>
            <a:lvl9pPr lvl="8" indent="0" rtl="0">
              <a:spcBef>
                <a:spcPts val="0"/>
              </a:spcBef>
              <a:spcAft>
                <a:spcPts val="0"/>
              </a:spcAft>
              <a:buSzPts val="3700"/>
              <a:buNone/>
              <a:defRPr sz="1900"/>
            </a:lvl9pPr>
          </a:lstStyle>
          <a:p>
            <a:endParaRPr/>
          </a:p>
        </p:txBody>
      </p:sp>
      <p:sp>
        <p:nvSpPr>
          <p:cNvPr id="171" name="Google Shape;171;p31"/>
          <p:cNvSpPr txBox="1">
            <a:spLocks noGrp="1"/>
          </p:cNvSpPr>
          <p:nvPr>
            <p:ph type="body" idx="1"/>
          </p:nvPr>
        </p:nvSpPr>
        <p:spPr>
          <a:xfrm>
            <a:off x="609600" y="1600200"/>
            <a:ext cx="5384700" cy="45339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85000"/>
              </a:lnSpc>
              <a:spcBef>
                <a:spcPts val="13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1pPr>
            <a:lvl2pPr marL="914400" marR="0" lvl="1" indent="-381000" algn="l" rtl="0">
              <a:lnSpc>
                <a:spcPct val="85000"/>
              </a:lnSpc>
              <a:spcBef>
                <a:spcPts val="21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2pPr>
            <a:lvl3pPr marL="1371600" marR="0" lvl="2" indent="-355600" algn="l" rtl="0">
              <a:lnSpc>
                <a:spcPct val="85000"/>
              </a:lnSpc>
              <a:spcBef>
                <a:spcPts val="2100"/>
              </a:spcBef>
              <a:spcAft>
                <a:spcPts val="0"/>
              </a:spcAft>
              <a:buClr>
                <a:srgbClr val="262626"/>
              </a:buClr>
              <a:buSzPts val="2000"/>
              <a:buFont typeface="Arial"/>
              <a:buChar char=" "/>
              <a:defRPr sz="2000" b="0" i="1" u="none" strike="noStrike" cap="none">
                <a:solidFill>
                  <a:srgbClr val="262626"/>
                </a:solidFill>
                <a:latin typeface="Calibri"/>
                <a:ea typeface="Calibri"/>
                <a:cs typeface="Calibri"/>
                <a:sym typeface="Calibri"/>
              </a:defRPr>
            </a:lvl3pPr>
            <a:lvl4pPr marL="1828800" marR="0" lvl="3" indent="-349250" algn="l" rtl="0">
              <a:lnSpc>
                <a:spcPct val="85000"/>
              </a:lnSpc>
              <a:spcBef>
                <a:spcPts val="2100"/>
              </a:spcBef>
              <a:spcAft>
                <a:spcPts val="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4pPr>
            <a:lvl5pPr marL="2286000" marR="0" lvl="4" indent="-349250" algn="l" rtl="0">
              <a:lnSpc>
                <a:spcPct val="85000"/>
              </a:lnSpc>
              <a:spcBef>
                <a:spcPts val="2100"/>
              </a:spcBef>
              <a:spcAft>
                <a:spcPts val="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5pPr>
            <a:lvl6pPr marL="2743200" marR="0" lvl="5" indent="-349250" algn="l" rtl="0">
              <a:lnSpc>
                <a:spcPct val="85000"/>
              </a:lnSpc>
              <a:spcBef>
                <a:spcPts val="2100"/>
              </a:spcBef>
              <a:spcAft>
                <a:spcPts val="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6pPr>
            <a:lvl7pPr marL="3200400" marR="0" lvl="6" indent="-349250" algn="l" rtl="0">
              <a:lnSpc>
                <a:spcPct val="85000"/>
              </a:lnSpc>
              <a:spcBef>
                <a:spcPts val="2100"/>
              </a:spcBef>
              <a:spcAft>
                <a:spcPts val="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7pPr>
            <a:lvl8pPr marL="3657600" marR="0" lvl="7" indent="-349250" algn="l" rtl="0">
              <a:lnSpc>
                <a:spcPct val="85000"/>
              </a:lnSpc>
              <a:spcBef>
                <a:spcPts val="2100"/>
              </a:spcBef>
              <a:spcAft>
                <a:spcPts val="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8pPr>
            <a:lvl9pPr marL="4114800" marR="0" lvl="8" indent="-349250" algn="l" rtl="0">
              <a:lnSpc>
                <a:spcPct val="85000"/>
              </a:lnSpc>
              <a:spcBef>
                <a:spcPts val="2100"/>
              </a:spcBef>
              <a:spcAft>
                <a:spcPts val="210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9pPr>
          </a:lstStyle>
          <a:p>
            <a:endParaRPr/>
          </a:p>
        </p:txBody>
      </p:sp>
      <p:sp>
        <p:nvSpPr>
          <p:cNvPr id="172" name="Google Shape;172;p31"/>
          <p:cNvSpPr txBox="1">
            <a:spLocks noGrp="1"/>
          </p:cNvSpPr>
          <p:nvPr>
            <p:ph type="body" idx="2"/>
          </p:nvPr>
        </p:nvSpPr>
        <p:spPr>
          <a:xfrm>
            <a:off x="6197600" y="1600200"/>
            <a:ext cx="5384700" cy="45339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85000"/>
              </a:lnSpc>
              <a:spcBef>
                <a:spcPts val="13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1pPr>
            <a:lvl2pPr marL="914400" marR="0" lvl="1" indent="-381000" algn="l" rtl="0">
              <a:lnSpc>
                <a:spcPct val="85000"/>
              </a:lnSpc>
              <a:spcBef>
                <a:spcPts val="21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2pPr>
            <a:lvl3pPr marL="1371600" marR="0" lvl="2" indent="-355600" algn="l" rtl="0">
              <a:lnSpc>
                <a:spcPct val="85000"/>
              </a:lnSpc>
              <a:spcBef>
                <a:spcPts val="2100"/>
              </a:spcBef>
              <a:spcAft>
                <a:spcPts val="0"/>
              </a:spcAft>
              <a:buClr>
                <a:srgbClr val="262626"/>
              </a:buClr>
              <a:buSzPts val="2000"/>
              <a:buFont typeface="Arial"/>
              <a:buChar char=" "/>
              <a:defRPr sz="2000" b="0" i="1" u="none" strike="noStrike" cap="none">
                <a:solidFill>
                  <a:srgbClr val="262626"/>
                </a:solidFill>
                <a:latin typeface="Calibri"/>
                <a:ea typeface="Calibri"/>
                <a:cs typeface="Calibri"/>
                <a:sym typeface="Calibri"/>
              </a:defRPr>
            </a:lvl3pPr>
            <a:lvl4pPr marL="1828800" marR="0" lvl="3" indent="-349250" algn="l" rtl="0">
              <a:lnSpc>
                <a:spcPct val="85000"/>
              </a:lnSpc>
              <a:spcBef>
                <a:spcPts val="2100"/>
              </a:spcBef>
              <a:spcAft>
                <a:spcPts val="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4pPr>
            <a:lvl5pPr marL="2286000" marR="0" lvl="4" indent="-349250" algn="l" rtl="0">
              <a:lnSpc>
                <a:spcPct val="85000"/>
              </a:lnSpc>
              <a:spcBef>
                <a:spcPts val="2100"/>
              </a:spcBef>
              <a:spcAft>
                <a:spcPts val="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5pPr>
            <a:lvl6pPr marL="2743200" marR="0" lvl="5" indent="-349250" algn="l" rtl="0">
              <a:lnSpc>
                <a:spcPct val="85000"/>
              </a:lnSpc>
              <a:spcBef>
                <a:spcPts val="2100"/>
              </a:spcBef>
              <a:spcAft>
                <a:spcPts val="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6pPr>
            <a:lvl7pPr marL="3200400" marR="0" lvl="6" indent="-349250" algn="l" rtl="0">
              <a:lnSpc>
                <a:spcPct val="85000"/>
              </a:lnSpc>
              <a:spcBef>
                <a:spcPts val="2100"/>
              </a:spcBef>
              <a:spcAft>
                <a:spcPts val="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7pPr>
            <a:lvl8pPr marL="3657600" marR="0" lvl="7" indent="-349250" algn="l" rtl="0">
              <a:lnSpc>
                <a:spcPct val="85000"/>
              </a:lnSpc>
              <a:spcBef>
                <a:spcPts val="2100"/>
              </a:spcBef>
              <a:spcAft>
                <a:spcPts val="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8pPr>
            <a:lvl9pPr marL="4114800" marR="0" lvl="8" indent="-349250" algn="l" rtl="0">
              <a:lnSpc>
                <a:spcPct val="85000"/>
              </a:lnSpc>
              <a:spcBef>
                <a:spcPts val="2100"/>
              </a:spcBef>
              <a:spcAft>
                <a:spcPts val="2100"/>
              </a:spcAft>
              <a:buClr>
                <a:srgbClr val="262626"/>
              </a:buClr>
              <a:buSzPts val="1900"/>
              <a:buFont typeface="Arial"/>
              <a:buChar char=" "/>
              <a:defRPr sz="1900" b="0" i="0" u="none" strike="noStrike" cap="none">
                <a:solidFill>
                  <a:srgbClr val="262626"/>
                </a:solidFill>
                <a:latin typeface="Calibri"/>
                <a:ea typeface="Calibri"/>
                <a:cs typeface="Calibri"/>
                <a:sym typeface="Calibri"/>
              </a:defRPr>
            </a:lvl9pPr>
          </a:lstStyle>
          <a:p>
            <a:endParaRPr/>
          </a:p>
        </p:txBody>
      </p:sp>
      <p:sp>
        <p:nvSpPr>
          <p:cNvPr id="173" name="Google Shape;173;p31"/>
          <p:cNvSpPr txBox="1">
            <a:spLocks noGrp="1"/>
          </p:cNvSpPr>
          <p:nvPr>
            <p:ph type="sldNum" idx="12"/>
          </p:nvPr>
        </p:nvSpPr>
        <p:spPr>
          <a:xfrm>
            <a:off x="8763926" y="5876412"/>
            <a:ext cx="2926500" cy="13971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300" b="0" i="0" u="none" strike="noStrike" cap="none">
                <a:solidFill>
                  <a:schemeClr val="accent1"/>
                </a:solidFill>
                <a:latin typeface="Calibri"/>
                <a:ea typeface="Calibri"/>
                <a:cs typeface="Calibri"/>
                <a:sym typeface="Calibri"/>
              </a:defRPr>
            </a:lvl1pPr>
            <a:lvl2pPr marL="0" marR="0" lvl="1" indent="0" algn="r" rtl="0">
              <a:spcBef>
                <a:spcPts val="0"/>
              </a:spcBef>
              <a:buNone/>
              <a:defRPr sz="10300" b="0" i="0" u="none" strike="noStrike" cap="none">
                <a:solidFill>
                  <a:schemeClr val="accent1"/>
                </a:solidFill>
                <a:latin typeface="Calibri"/>
                <a:ea typeface="Calibri"/>
                <a:cs typeface="Calibri"/>
                <a:sym typeface="Calibri"/>
              </a:defRPr>
            </a:lvl2pPr>
            <a:lvl3pPr marL="0" marR="0" lvl="2" indent="0" algn="r" rtl="0">
              <a:spcBef>
                <a:spcPts val="0"/>
              </a:spcBef>
              <a:buNone/>
              <a:defRPr sz="10300" b="0" i="0" u="none" strike="noStrike" cap="none">
                <a:solidFill>
                  <a:schemeClr val="accent1"/>
                </a:solidFill>
                <a:latin typeface="Calibri"/>
                <a:ea typeface="Calibri"/>
                <a:cs typeface="Calibri"/>
                <a:sym typeface="Calibri"/>
              </a:defRPr>
            </a:lvl3pPr>
            <a:lvl4pPr marL="0" marR="0" lvl="3" indent="0" algn="r" rtl="0">
              <a:spcBef>
                <a:spcPts val="0"/>
              </a:spcBef>
              <a:buNone/>
              <a:defRPr sz="10300" b="0" i="0" u="none" strike="noStrike" cap="none">
                <a:solidFill>
                  <a:schemeClr val="accent1"/>
                </a:solidFill>
                <a:latin typeface="Calibri"/>
                <a:ea typeface="Calibri"/>
                <a:cs typeface="Calibri"/>
                <a:sym typeface="Calibri"/>
              </a:defRPr>
            </a:lvl4pPr>
            <a:lvl5pPr marL="0" marR="0" lvl="4" indent="0" algn="r" rtl="0">
              <a:spcBef>
                <a:spcPts val="0"/>
              </a:spcBef>
              <a:buNone/>
              <a:defRPr sz="10300" b="0" i="0" u="none" strike="noStrike" cap="none">
                <a:solidFill>
                  <a:schemeClr val="accent1"/>
                </a:solidFill>
                <a:latin typeface="Calibri"/>
                <a:ea typeface="Calibri"/>
                <a:cs typeface="Calibri"/>
                <a:sym typeface="Calibri"/>
              </a:defRPr>
            </a:lvl5pPr>
            <a:lvl6pPr marL="0" marR="0" lvl="5" indent="0" algn="r" rtl="0">
              <a:spcBef>
                <a:spcPts val="0"/>
              </a:spcBef>
              <a:buNone/>
              <a:defRPr sz="10300" b="0" i="0" u="none" strike="noStrike" cap="none">
                <a:solidFill>
                  <a:schemeClr val="accent1"/>
                </a:solidFill>
                <a:latin typeface="Calibri"/>
                <a:ea typeface="Calibri"/>
                <a:cs typeface="Calibri"/>
                <a:sym typeface="Calibri"/>
              </a:defRPr>
            </a:lvl6pPr>
            <a:lvl7pPr marL="0" marR="0" lvl="6" indent="0" algn="r" rtl="0">
              <a:spcBef>
                <a:spcPts val="0"/>
              </a:spcBef>
              <a:buNone/>
              <a:defRPr sz="10300" b="0" i="0" u="none" strike="noStrike" cap="none">
                <a:solidFill>
                  <a:schemeClr val="accent1"/>
                </a:solidFill>
                <a:latin typeface="Calibri"/>
                <a:ea typeface="Calibri"/>
                <a:cs typeface="Calibri"/>
                <a:sym typeface="Calibri"/>
              </a:defRPr>
            </a:lvl7pPr>
            <a:lvl8pPr marL="0" marR="0" lvl="7" indent="0" algn="r" rtl="0">
              <a:spcBef>
                <a:spcPts val="0"/>
              </a:spcBef>
              <a:buNone/>
              <a:defRPr sz="10300" b="0" i="0" u="none" strike="noStrike" cap="none">
                <a:solidFill>
                  <a:schemeClr val="accent1"/>
                </a:solidFill>
                <a:latin typeface="Calibri"/>
                <a:ea typeface="Calibri"/>
                <a:cs typeface="Calibri"/>
                <a:sym typeface="Calibri"/>
              </a:defRPr>
            </a:lvl8pPr>
            <a:lvl9pPr marL="0" marR="0" lvl="8" indent="0" algn="r" rtl="0">
              <a:spcBef>
                <a:spcPts val="0"/>
              </a:spcBef>
              <a:buNone/>
              <a:defRPr sz="103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4" name="Google Shape;174;p31"/>
          <p:cNvSpPr txBox="1">
            <a:spLocks noGrp="1"/>
          </p:cNvSpPr>
          <p:nvPr>
            <p:ph type="dt" idx="10"/>
          </p:nvPr>
        </p:nvSpPr>
        <p:spPr>
          <a:xfrm>
            <a:off x="685800" y="6412447"/>
            <a:ext cx="4114800" cy="2289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SzPts val="1900"/>
              <a:buNone/>
              <a:defRPr sz="9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9pPr>
          </a:lstStyle>
          <a:p>
            <a:endParaRPr/>
          </a:p>
        </p:txBody>
      </p:sp>
      <p:sp>
        <p:nvSpPr>
          <p:cNvPr id="175" name="Google Shape;175;p31"/>
          <p:cNvSpPr txBox="1">
            <a:spLocks noGrp="1"/>
          </p:cNvSpPr>
          <p:nvPr>
            <p:ph type="ftr" idx="11"/>
          </p:nvPr>
        </p:nvSpPr>
        <p:spPr>
          <a:xfrm>
            <a:off x="685800" y="6554697"/>
            <a:ext cx="5029200" cy="228900"/>
          </a:xfrm>
          <a:prstGeom prst="rect">
            <a:avLst/>
          </a:prstGeom>
          <a:noFill/>
          <a:ln>
            <a:noFill/>
          </a:ln>
        </p:spPr>
        <p:txBody>
          <a:bodyPr spcFirstLastPara="1" wrap="square" lIns="121900" tIns="121900" rIns="121900" bIns="121900" anchor="ctr" anchorCtr="0">
            <a:noAutofit/>
          </a:bodyPr>
          <a:lstStyle>
            <a:lvl1pPr marL="0" marR="0" lvl="0" indent="0" algn="l" rtl="0">
              <a:spcBef>
                <a:spcPts val="0"/>
              </a:spcBef>
              <a:spcAft>
                <a:spcPts val="0"/>
              </a:spcAft>
              <a:buSzPts val="1900"/>
              <a:buNone/>
              <a:defRPr sz="9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900"/>
              <a:buNone/>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wo Content 1">
  <p:cSld name="Two Content">
    <p:bg>
      <p:bgPr>
        <a:solidFill>
          <a:schemeClr val="lt1"/>
        </a:solidFill>
        <a:effectLst/>
      </p:bgPr>
    </p:bg>
    <p:spTree>
      <p:nvGrpSpPr>
        <p:cNvPr id="1" name="Shape 176"/>
        <p:cNvGrpSpPr/>
        <p:nvPr/>
      </p:nvGrpSpPr>
      <p:grpSpPr>
        <a:xfrm>
          <a:off x="0" y="0"/>
          <a:ext cx="0" cy="0"/>
          <a:chOff x="0" y="0"/>
          <a:chExt cx="0" cy="0"/>
        </a:xfrm>
      </p:grpSpPr>
      <p:sp>
        <p:nvSpPr>
          <p:cNvPr id="177" name="Google Shape;177;p32"/>
          <p:cNvSpPr/>
          <p:nvPr/>
        </p:nvSpPr>
        <p:spPr>
          <a:xfrm>
            <a:off x="0" y="6409266"/>
            <a:ext cx="12192000" cy="4488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p>
        </p:txBody>
      </p:sp>
      <p:sp>
        <p:nvSpPr>
          <p:cNvPr id="178" name="Google Shape;178;p32"/>
          <p:cNvSpPr/>
          <p:nvPr/>
        </p:nvSpPr>
        <p:spPr>
          <a:xfrm>
            <a:off x="0" y="6464300"/>
            <a:ext cx="12017100" cy="3936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p>
        </p:txBody>
      </p:sp>
      <p:sp>
        <p:nvSpPr>
          <p:cNvPr id="179" name="Google Shape;179;p32"/>
          <p:cNvSpPr/>
          <p:nvPr/>
        </p:nvSpPr>
        <p:spPr>
          <a:xfrm>
            <a:off x="0" y="6434064"/>
            <a:ext cx="12192000" cy="424500"/>
          </a:xfrm>
          <a:custGeom>
            <a:avLst/>
            <a:gdLst/>
            <a:ahLst/>
            <a:cxnLst/>
            <a:rect l="l" t="t" r="r" b="b"/>
            <a:pathLst>
              <a:path w="120000" h="120000" extrusionOk="0">
                <a:moveTo>
                  <a:pt x="120000" y="119930"/>
                </a:moveTo>
                <a:lnTo>
                  <a:pt x="120000" y="0"/>
                </a:lnTo>
                <a:lnTo>
                  <a:pt x="0" y="0"/>
                </a:lnTo>
                <a:lnTo>
                  <a:pt x="0" y="119930"/>
                </a:lnTo>
                <a:lnTo>
                  <a:pt x="120000" y="119930"/>
                </a:lnTo>
              </a:path>
            </a:pathLst>
          </a:custGeom>
          <a:solidFill>
            <a:srgbClr val="1F49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p>
        </p:txBody>
      </p:sp>
      <p:sp>
        <p:nvSpPr>
          <p:cNvPr id="180" name="Google Shape;180;p32"/>
          <p:cNvSpPr/>
          <p:nvPr/>
        </p:nvSpPr>
        <p:spPr>
          <a:xfrm>
            <a:off x="0" y="0"/>
            <a:ext cx="12192000" cy="1274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p>
        </p:txBody>
      </p:sp>
      <p:sp>
        <p:nvSpPr>
          <p:cNvPr id="181" name="Google Shape;181;p32"/>
          <p:cNvSpPr/>
          <p:nvPr/>
        </p:nvSpPr>
        <p:spPr>
          <a:xfrm>
            <a:off x="0" y="0"/>
            <a:ext cx="12192000" cy="1207200"/>
          </a:xfrm>
          <a:custGeom>
            <a:avLst/>
            <a:gdLst/>
            <a:ahLst/>
            <a:cxnLst/>
            <a:rect l="l" t="t" r="r" b="b"/>
            <a:pathLst>
              <a:path w="120000" h="120000" extrusionOk="0">
                <a:moveTo>
                  <a:pt x="0" y="119950"/>
                </a:moveTo>
                <a:lnTo>
                  <a:pt x="120000" y="119950"/>
                </a:lnTo>
                <a:lnTo>
                  <a:pt x="120000" y="0"/>
                </a:lnTo>
                <a:lnTo>
                  <a:pt x="0" y="0"/>
                </a:lnTo>
                <a:lnTo>
                  <a:pt x="0" y="119950"/>
                </a:lnTo>
                <a:close/>
              </a:path>
            </a:pathLst>
          </a:custGeom>
          <a:solidFill>
            <a:srgbClr val="1F497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p>
        </p:txBody>
      </p:sp>
      <p:sp>
        <p:nvSpPr>
          <p:cNvPr id="182" name="Google Shape;182;p32"/>
          <p:cNvSpPr txBox="1">
            <a:spLocks noGrp="1"/>
          </p:cNvSpPr>
          <p:nvPr>
            <p:ph type="title"/>
          </p:nvPr>
        </p:nvSpPr>
        <p:spPr>
          <a:xfrm>
            <a:off x="337227" y="336022"/>
            <a:ext cx="11517600" cy="584100"/>
          </a:xfrm>
          <a:prstGeom prst="rect">
            <a:avLst/>
          </a:prstGeom>
          <a:noFill/>
          <a:ln>
            <a:noFill/>
          </a:ln>
        </p:spPr>
        <p:txBody>
          <a:bodyPr spcFirstLastPara="1" wrap="square" lIns="121900" tIns="121900" rIns="121900" bIns="121900" anchor="t" anchorCtr="0">
            <a:noAutofit/>
          </a:bodyPr>
          <a:lstStyle>
            <a:lvl1pPr marL="0" marR="0" lvl="0" indent="0" algn="l" rtl="0">
              <a:spcBef>
                <a:spcPts val="0"/>
              </a:spcBef>
              <a:spcAft>
                <a:spcPts val="0"/>
              </a:spcAft>
              <a:buSzPts val="3700"/>
              <a:buNone/>
              <a:defRPr sz="5900" b="0" i="0" u="none" strike="noStrike" cap="none">
                <a:solidFill>
                  <a:srgbClr val="F2F2F2"/>
                </a:solidFill>
                <a:latin typeface="Times New Roman"/>
                <a:ea typeface="Times New Roman"/>
                <a:cs typeface="Times New Roman"/>
                <a:sym typeface="Times New Roman"/>
              </a:defRPr>
            </a:lvl1pPr>
            <a:lvl2pPr lvl="1" indent="0" rtl="0">
              <a:spcBef>
                <a:spcPts val="0"/>
              </a:spcBef>
              <a:spcAft>
                <a:spcPts val="0"/>
              </a:spcAft>
              <a:buSzPts val="3700"/>
              <a:buNone/>
              <a:defRPr sz="2400"/>
            </a:lvl2pPr>
            <a:lvl3pPr lvl="2" indent="0" rtl="0">
              <a:spcBef>
                <a:spcPts val="0"/>
              </a:spcBef>
              <a:spcAft>
                <a:spcPts val="0"/>
              </a:spcAft>
              <a:buSzPts val="3700"/>
              <a:buNone/>
              <a:defRPr sz="2400"/>
            </a:lvl3pPr>
            <a:lvl4pPr lvl="3" indent="0" rtl="0">
              <a:spcBef>
                <a:spcPts val="0"/>
              </a:spcBef>
              <a:spcAft>
                <a:spcPts val="0"/>
              </a:spcAft>
              <a:buSzPts val="3700"/>
              <a:buNone/>
              <a:defRPr sz="2400"/>
            </a:lvl4pPr>
            <a:lvl5pPr lvl="4" indent="0" rtl="0">
              <a:spcBef>
                <a:spcPts val="0"/>
              </a:spcBef>
              <a:spcAft>
                <a:spcPts val="0"/>
              </a:spcAft>
              <a:buSzPts val="3700"/>
              <a:buNone/>
              <a:defRPr sz="2400"/>
            </a:lvl5pPr>
            <a:lvl6pPr lvl="5" indent="0" rtl="0">
              <a:spcBef>
                <a:spcPts val="0"/>
              </a:spcBef>
              <a:spcAft>
                <a:spcPts val="0"/>
              </a:spcAft>
              <a:buSzPts val="3700"/>
              <a:buNone/>
              <a:defRPr sz="2400"/>
            </a:lvl6pPr>
            <a:lvl7pPr lvl="6" indent="0" rtl="0">
              <a:spcBef>
                <a:spcPts val="0"/>
              </a:spcBef>
              <a:spcAft>
                <a:spcPts val="0"/>
              </a:spcAft>
              <a:buSzPts val="3700"/>
              <a:buNone/>
              <a:defRPr sz="2400"/>
            </a:lvl7pPr>
            <a:lvl8pPr lvl="7" indent="0" rtl="0">
              <a:spcBef>
                <a:spcPts val="0"/>
              </a:spcBef>
              <a:spcAft>
                <a:spcPts val="0"/>
              </a:spcAft>
              <a:buSzPts val="3700"/>
              <a:buNone/>
              <a:defRPr sz="2400"/>
            </a:lvl8pPr>
            <a:lvl9pPr lvl="8" indent="0" rtl="0">
              <a:spcBef>
                <a:spcPts val="0"/>
              </a:spcBef>
              <a:spcAft>
                <a:spcPts val="0"/>
              </a:spcAft>
              <a:buSzPts val="3700"/>
              <a:buNone/>
              <a:defRPr sz="2400"/>
            </a:lvl9pPr>
          </a:lstStyle>
          <a:p>
            <a:endParaRPr/>
          </a:p>
        </p:txBody>
      </p:sp>
      <p:sp>
        <p:nvSpPr>
          <p:cNvPr id="183" name="Google Shape;183;p32"/>
          <p:cNvSpPr txBox="1">
            <a:spLocks noGrp="1"/>
          </p:cNvSpPr>
          <p:nvPr>
            <p:ph type="body" idx="1"/>
          </p:nvPr>
        </p:nvSpPr>
        <p:spPr>
          <a:xfrm>
            <a:off x="609600" y="1577340"/>
            <a:ext cx="5303700" cy="4526400"/>
          </a:xfrm>
          <a:prstGeom prst="rect">
            <a:avLst/>
          </a:prstGeom>
          <a:noFill/>
          <a:ln>
            <a:noFill/>
          </a:ln>
        </p:spPr>
        <p:txBody>
          <a:bodyPr spcFirstLastPara="1" wrap="square" lIns="121900" tIns="121900" rIns="121900" bIns="121900" anchor="t" anchorCtr="0">
            <a:noAutofit/>
          </a:bodyPr>
          <a:lstStyle>
            <a:lvl1pPr marL="457200" marR="0" lvl="0" indent="-228600" algn="l" rtl="0">
              <a:spcBef>
                <a:spcPts val="0"/>
              </a:spcBef>
              <a:spcAft>
                <a:spcPts val="0"/>
              </a:spcAft>
              <a:buSzPts val="2400"/>
              <a:buNone/>
              <a:defRPr sz="43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100"/>
              </a:spcBef>
              <a:spcAft>
                <a:spcPts val="0"/>
              </a:spcAft>
              <a:buSzPts val="1900"/>
              <a:buNone/>
              <a:defRPr sz="2400" b="0" i="0" u="none" strike="noStrike" cap="none">
                <a:latin typeface="Calibri"/>
                <a:ea typeface="Calibri"/>
                <a:cs typeface="Calibri"/>
                <a:sym typeface="Calibri"/>
              </a:defRPr>
            </a:lvl2pPr>
            <a:lvl3pPr marL="1371600" marR="0" lvl="2" indent="-228600" algn="l" rtl="0">
              <a:spcBef>
                <a:spcPts val="2100"/>
              </a:spcBef>
              <a:spcAft>
                <a:spcPts val="0"/>
              </a:spcAft>
              <a:buSzPts val="1900"/>
              <a:buNone/>
              <a:defRPr sz="2400" b="0" i="0" u="none" strike="noStrike" cap="none">
                <a:latin typeface="Calibri"/>
                <a:ea typeface="Calibri"/>
                <a:cs typeface="Calibri"/>
                <a:sym typeface="Calibri"/>
              </a:defRPr>
            </a:lvl3pPr>
            <a:lvl4pPr marL="1828800" marR="0" lvl="3" indent="-228600" algn="l" rtl="0">
              <a:spcBef>
                <a:spcPts val="2100"/>
              </a:spcBef>
              <a:spcAft>
                <a:spcPts val="0"/>
              </a:spcAft>
              <a:buSzPts val="1900"/>
              <a:buNone/>
              <a:defRPr sz="2400" b="0" i="0" u="none" strike="noStrike" cap="none">
                <a:latin typeface="Calibri"/>
                <a:ea typeface="Calibri"/>
                <a:cs typeface="Calibri"/>
                <a:sym typeface="Calibri"/>
              </a:defRPr>
            </a:lvl4pPr>
            <a:lvl5pPr marL="2286000" marR="0" lvl="4" indent="-228600" algn="l" rtl="0">
              <a:spcBef>
                <a:spcPts val="2100"/>
              </a:spcBef>
              <a:spcAft>
                <a:spcPts val="0"/>
              </a:spcAft>
              <a:buSzPts val="1900"/>
              <a:buNone/>
              <a:defRPr sz="2400" b="0" i="0" u="none" strike="noStrike" cap="none">
                <a:latin typeface="Calibri"/>
                <a:ea typeface="Calibri"/>
                <a:cs typeface="Calibri"/>
                <a:sym typeface="Calibri"/>
              </a:defRPr>
            </a:lvl5pPr>
            <a:lvl6pPr marL="2743200" marR="0" lvl="5" indent="-228600" algn="l" rtl="0">
              <a:spcBef>
                <a:spcPts val="2100"/>
              </a:spcBef>
              <a:spcAft>
                <a:spcPts val="0"/>
              </a:spcAft>
              <a:buSzPts val="1900"/>
              <a:buNone/>
              <a:defRPr sz="2400" b="0" i="0" u="none" strike="noStrike" cap="none">
                <a:latin typeface="Calibri"/>
                <a:ea typeface="Calibri"/>
                <a:cs typeface="Calibri"/>
                <a:sym typeface="Calibri"/>
              </a:defRPr>
            </a:lvl6pPr>
            <a:lvl7pPr marL="3200400" marR="0" lvl="6" indent="-228600" algn="l" rtl="0">
              <a:spcBef>
                <a:spcPts val="2100"/>
              </a:spcBef>
              <a:spcAft>
                <a:spcPts val="0"/>
              </a:spcAft>
              <a:buSzPts val="1900"/>
              <a:buNone/>
              <a:defRPr sz="2400" b="0" i="0" u="none" strike="noStrike" cap="none">
                <a:latin typeface="Calibri"/>
                <a:ea typeface="Calibri"/>
                <a:cs typeface="Calibri"/>
                <a:sym typeface="Calibri"/>
              </a:defRPr>
            </a:lvl7pPr>
            <a:lvl8pPr marL="3657600" marR="0" lvl="7" indent="-228600" algn="l" rtl="0">
              <a:spcBef>
                <a:spcPts val="2100"/>
              </a:spcBef>
              <a:spcAft>
                <a:spcPts val="0"/>
              </a:spcAft>
              <a:buSzPts val="1900"/>
              <a:buNone/>
              <a:defRPr sz="2400" b="0" i="0" u="none" strike="noStrike" cap="none">
                <a:latin typeface="Calibri"/>
                <a:ea typeface="Calibri"/>
                <a:cs typeface="Calibri"/>
                <a:sym typeface="Calibri"/>
              </a:defRPr>
            </a:lvl8pPr>
            <a:lvl9pPr marL="4114800" marR="0" lvl="8" indent="-228600" algn="l" rtl="0">
              <a:spcBef>
                <a:spcPts val="2100"/>
              </a:spcBef>
              <a:spcAft>
                <a:spcPts val="2100"/>
              </a:spcAft>
              <a:buSzPts val="1900"/>
              <a:buNone/>
              <a:defRPr sz="2400" b="0" i="0" u="none" strike="noStrike" cap="none">
                <a:latin typeface="Calibri"/>
                <a:ea typeface="Calibri"/>
                <a:cs typeface="Calibri"/>
                <a:sym typeface="Calibri"/>
              </a:defRPr>
            </a:lvl9pPr>
          </a:lstStyle>
          <a:p>
            <a:endParaRPr/>
          </a:p>
        </p:txBody>
      </p:sp>
      <p:sp>
        <p:nvSpPr>
          <p:cNvPr id="184" name="Google Shape;184;p32"/>
          <p:cNvSpPr txBox="1">
            <a:spLocks noGrp="1"/>
          </p:cNvSpPr>
          <p:nvPr>
            <p:ph type="body" idx="2"/>
          </p:nvPr>
        </p:nvSpPr>
        <p:spPr>
          <a:xfrm>
            <a:off x="6278880" y="1577340"/>
            <a:ext cx="5303700" cy="4526400"/>
          </a:xfrm>
          <a:prstGeom prst="rect">
            <a:avLst/>
          </a:prstGeom>
          <a:noFill/>
          <a:ln>
            <a:noFill/>
          </a:ln>
        </p:spPr>
        <p:txBody>
          <a:bodyPr spcFirstLastPara="1" wrap="square" lIns="121900" tIns="121900" rIns="121900" bIns="121900" anchor="t" anchorCtr="0">
            <a:noAutofit/>
          </a:bodyPr>
          <a:lstStyle>
            <a:lvl1pPr marL="457200" marR="0" lvl="0" indent="-228600" algn="l" rtl="0">
              <a:spcBef>
                <a:spcPts val="0"/>
              </a:spcBef>
              <a:spcAft>
                <a:spcPts val="0"/>
              </a:spcAft>
              <a:buSzPts val="2400"/>
              <a:buNone/>
              <a:defRPr sz="43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100"/>
              </a:spcBef>
              <a:spcAft>
                <a:spcPts val="0"/>
              </a:spcAft>
              <a:buSzPts val="1900"/>
              <a:buNone/>
              <a:defRPr sz="2400" b="0" i="0" u="none" strike="noStrike" cap="none">
                <a:latin typeface="Calibri"/>
                <a:ea typeface="Calibri"/>
                <a:cs typeface="Calibri"/>
                <a:sym typeface="Calibri"/>
              </a:defRPr>
            </a:lvl2pPr>
            <a:lvl3pPr marL="1371600" marR="0" lvl="2" indent="-228600" algn="l" rtl="0">
              <a:spcBef>
                <a:spcPts val="2100"/>
              </a:spcBef>
              <a:spcAft>
                <a:spcPts val="0"/>
              </a:spcAft>
              <a:buSzPts val="1900"/>
              <a:buNone/>
              <a:defRPr sz="2400" b="0" i="0" u="none" strike="noStrike" cap="none">
                <a:latin typeface="Calibri"/>
                <a:ea typeface="Calibri"/>
                <a:cs typeface="Calibri"/>
                <a:sym typeface="Calibri"/>
              </a:defRPr>
            </a:lvl3pPr>
            <a:lvl4pPr marL="1828800" marR="0" lvl="3" indent="-228600" algn="l" rtl="0">
              <a:spcBef>
                <a:spcPts val="2100"/>
              </a:spcBef>
              <a:spcAft>
                <a:spcPts val="0"/>
              </a:spcAft>
              <a:buSzPts val="1900"/>
              <a:buNone/>
              <a:defRPr sz="2400" b="0" i="0" u="none" strike="noStrike" cap="none">
                <a:latin typeface="Calibri"/>
                <a:ea typeface="Calibri"/>
                <a:cs typeface="Calibri"/>
                <a:sym typeface="Calibri"/>
              </a:defRPr>
            </a:lvl4pPr>
            <a:lvl5pPr marL="2286000" marR="0" lvl="4" indent="-228600" algn="l" rtl="0">
              <a:spcBef>
                <a:spcPts val="2100"/>
              </a:spcBef>
              <a:spcAft>
                <a:spcPts val="0"/>
              </a:spcAft>
              <a:buSzPts val="1900"/>
              <a:buNone/>
              <a:defRPr sz="2400" b="0" i="0" u="none" strike="noStrike" cap="none">
                <a:latin typeface="Calibri"/>
                <a:ea typeface="Calibri"/>
                <a:cs typeface="Calibri"/>
                <a:sym typeface="Calibri"/>
              </a:defRPr>
            </a:lvl5pPr>
            <a:lvl6pPr marL="2743200" marR="0" lvl="5" indent="-228600" algn="l" rtl="0">
              <a:spcBef>
                <a:spcPts val="2100"/>
              </a:spcBef>
              <a:spcAft>
                <a:spcPts val="0"/>
              </a:spcAft>
              <a:buSzPts val="1900"/>
              <a:buNone/>
              <a:defRPr sz="2400" b="0" i="0" u="none" strike="noStrike" cap="none">
                <a:latin typeface="Calibri"/>
                <a:ea typeface="Calibri"/>
                <a:cs typeface="Calibri"/>
                <a:sym typeface="Calibri"/>
              </a:defRPr>
            </a:lvl6pPr>
            <a:lvl7pPr marL="3200400" marR="0" lvl="6" indent="-228600" algn="l" rtl="0">
              <a:spcBef>
                <a:spcPts val="2100"/>
              </a:spcBef>
              <a:spcAft>
                <a:spcPts val="0"/>
              </a:spcAft>
              <a:buSzPts val="1900"/>
              <a:buNone/>
              <a:defRPr sz="2400" b="0" i="0" u="none" strike="noStrike" cap="none">
                <a:latin typeface="Calibri"/>
                <a:ea typeface="Calibri"/>
                <a:cs typeface="Calibri"/>
                <a:sym typeface="Calibri"/>
              </a:defRPr>
            </a:lvl7pPr>
            <a:lvl8pPr marL="3657600" marR="0" lvl="7" indent="-228600" algn="l" rtl="0">
              <a:spcBef>
                <a:spcPts val="2100"/>
              </a:spcBef>
              <a:spcAft>
                <a:spcPts val="0"/>
              </a:spcAft>
              <a:buSzPts val="1900"/>
              <a:buNone/>
              <a:defRPr sz="2400" b="0" i="0" u="none" strike="noStrike" cap="none">
                <a:latin typeface="Calibri"/>
                <a:ea typeface="Calibri"/>
                <a:cs typeface="Calibri"/>
                <a:sym typeface="Calibri"/>
              </a:defRPr>
            </a:lvl8pPr>
            <a:lvl9pPr marL="4114800" marR="0" lvl="8" indent="-228600" algn="l" rtl="0">
              <a:spcBef>
                <a:spcPts val="2100"/>
              </a:spcBef>
              <a:spcAft>
                <a:spcPts val="2100"/>
              </a:spcAft>
              <a:buSzPts val="1900"/>
              <a:buNone/>
              <a:defRPr sz="2400" b="0" i="0" u="none" strike="noStrike" cap="none">
                <a:latin typeface="Calibri"/>
                <a:ea typeface="Calibri"/>
                <a:cs typeface="Calibri"/>
                <a:sym typeface="Calibri"/>
              </a:defRPr>
            </a:lvl9pPr>
          </a:lstStyle>
          <a:p>
            <a:endParaRPr/>
          </a:p>
        </p:txBody>
      </p:sp>
      <p:sp>
        <p:nvSpPr>
          <p:cNvPr id="185" name="Google Shape;185;p32"/>
          <p:cNvSpPr txBox="1">
            <a:spLocks noGrp="1"/>
          </p:cNvSpPr>
          <p:nvPr>
            <p:ph type="ftr" idx="11"/>
          </p:nvPr>
        </p:nvSpPr>
        <p:spPr>
          <a:xfrm>
            <a:off x="4943686" y="6556123"/>
            <a:ext cx="2270100" cy="203100"/>
          </a:xfrm>
          <a:prstGeom prst="rect">
            <a:avLst/>
          </a:prstGeom>
          <a:noFill/>
          <a:ln>
            <a:noFill/>
          </a:ln>
        </p:spPr>
        <p:txBody>
          <a:bodyPr spcFirstLastPara="1" wrap="square" lIns="121900" tIns="121900" rIns="121900" bIns="121900" anchor="t" anchorCtr="0">
            <a:noAutofit/>
          </a:bodyPr>
          <a:lstStyle>
            <a:lvl1pPr marL="0" marR="0" lvl="0" indent="0" algn="l" rtl="0">
              <a:spcBef>
                <a:spcPts val="0"/>
              </a:spcBef>
              <a:spcAft>
                <a:spcPts val="0"/>
              </a:spcAft>
              <a:buSzPts val="1900"/>
              <a:buNone/>
              <a:defRPr sz="1900" b="0" i="0">
                <a:solidFill>
                  <a:schemeClr val="lt1"/>
                </a:solidFill>
                <a:latin typeface="Arial"/>
                <a:ea typeface="Arial"/>
                <a:cs typeface="Arial"/>
                <a:sym typeface="Arial"/>
              </a:defRPr>
            </a:lvl1pPr>
            <a:lvl2pPr marL="0" marR="0" lvl="1" indent="0" algn="l" rtl="0">
              <a:spcBef>
                <a:spcPts val="0"/>
              </a:spcBef>
              <a:spcAft>
                <a:spcPts val="0"/>
              </a:spcAft>
              <a:buSzPts val="1900"/>
              <a:buNone/>
              <a:defRPr sz="2400" b="0" i="0" u="none" strike="noStrike" cap="none"/>
            </a:lvl2pPr>
            <a:lvl3pPr marL="0" marR="0" lvl="2" indent="0" algn="l" rtl="0">
              <a:spcBef>
                <a:spcPts val="0"/>
              </a:spcBef>
              <a:spcAft>
                <a:spcPts val="0"/>
              </a:spcAft>
              <a:buSzPts val="1900"/>
              <a:buNone/>
              <a:defRPr sz="2400" b="0" i="0" u="none" strike="noStrike" cap="none"/>
            </a:lvl3pPr>
            <a:lvl4pPr marL="0" marR="0" lvl="3" indent="0" algn="l" rtl="0">
              <a:spcBef>
                <a:spcPts val="0"/>
              </a:spcBef>
              <a:spcAft>
                <a:spcPts val="0"/>
              </a:spcAft>
              <a:buSzPts val="1900"/>
              <a:buNone/>
              <a:defRPr sz="2400" b="0" i="0" u="none" strike="noStrike" cap="none"/>
            </a:lvl4pPr>
            <a:lvl5pPr marL="0" marR="0" lvl="4" indent="0" algn="l" rtl="0">
              <a:spcBef>
                <a:spcPts val="0"/>
              </a:spcBef>
              <a:spcAft>
                <a:spcPts val="0"/>
              </a:spcAft>
              <a:buSzPts val="1900"/>
              <a:buNone/>
              <a:defRPr sz="2400" b="0" i="0" u="none" strike="noStrike" cap="none"/>
            </a:lvl5pPr>
            <a:lvl6pPr marL="0" marR="0" lvl="5" indent="0" algn="l" rtl="0">
              <a:spcBef>
                <a:spcPts val="0"/>
              </a:spcBef>
              <a:spcAft>
                <a:spcPts val="0"/>
              </a:spcAft>
              <a:buSzPts val="1900"/>
              <a:buNone/>
              <a:defRPr sz="2400" b="0" i="0" u="none" strike="noStrike" cap="none"/>
            </a:lvl6pPr>
            <a:lvl7pPr marL="0" marR="0" lvl="6" indent="0" algn="l" rtl="0">
              <a:spcBef>
                <a:spcPts val="0"/>
              </a:spcBef>
              <a:spcAft>
                <a:spcPts val="0"/>
              </a:spcAft>
              <a:buSzPts val="1900"/>
              <a:buNone/>
              <a:defRPr sz="2400" b="0" i="0" u="none" strike="noStrike" cap="none"/>
            </a:lvl7pPr>
            <a:lvl8pPr marL="0" marR="0" lvl="7" indent="0" algn="l" rtl="0">
              <a:spcBef>
                <a:spcPts val="0"/>
              </a:spcBef>
              <a:spcAft>
                <a:spcPts val="0"/>
              </a:spcAft>
              <a:buSzPts val="1900"/>
              <a:buNone/>
              <a:defRPr sz="2400" b="0" i="0" u="none" strike="noStrike" cap="none"/>
            </a:lvl8pPr>
            <a:lvl9pPr marL="0" marR="0" lvl="8" indent="0" algn="l" rtl="0">
              <a:spcBef>
                <a:spcPts val="0"/>
              </a:spcBef>
              <a:spcAft>
                <a:spcPts val="0"/>
              </a:spcAft>
              <a:buSzPts val="1900"/>
              <a:buNone/>
              <a:defRPr sz="2400" b="0" i="0" u="none" strike="noStrike" cap="none"/>
            </a:lvl9pPr>
          </a:lstStyle>
          <a:p>
            <a:endParaRPr/>
          </a:p>
        </p:txBody>
      </p:sp>
      <p:sp>
        <p:nvSpPr>
          <p:cNvPr id="186" name="Google Shape;186;p32"/>
          <p:cNvSpPr txBox="1">
            <a:spLocks noGrp="1"/>
          </p:cNvSpPr>
          <p:nvPr>
            <p:ph type="dt" idx="10"/>
          </p:nvPr>
        </p:nvSpPr>
        <p:spPr>
          <a:xfrm>
            <a:off x="10468186" y="6556123"/>
            <a:ext cx="1365600" cy="203100"/>
          </a:xfrm>
          <a:prstGeom prst="rect">
            <a:avLst/>
          </a:prstGeom>
          <a:noFill/>
          <a:ln>
            <a:noFill/>
          </a:ln>
        </p:spPr>
        <p:txBody>
          <a:bodyPr spcFirstLastPara="1" wrap="square" lIns="121900" tIns="121900" rIns="121900" bIns="121900" anchor="t" anchorCtr="0">
            <a:noAutofit/>
          </a:bodyPr>
          <a:lstStyle>
            <a:lvl1pPr marL="0" marR="0" lvl="0" indent="0" algn="l" rtl="0">
              <a:spcBef>
                <a:spcPts val="0"/>
              </a:spcBef>
              <a:spcAft>
                <a:spcPts val="0"/>
              </a:spcAft>
              <a:buSzPts val="1900"/>
              <a:buNone/>
              <a:defRPr sz="1900" b="0" i="0">
                <a:solidFill>
                  <a:schemeClr val="lt1"/>
                </a:solidFill>
                <a:latin typeface="Arial"/>
                <a:ea typeface="Arial"/>
                <a:cs typeface="Arial"/>
                <a:sym typeface="Arial"/>
              </a:defRPr>
            </a:lvl1pPr>
            <a:lvl2pPr marL="0" marR="0" lvl="1" indent="0" algn="l" rtl="0">
              <a:spcBef>
                <a:spcPts val="0"/>
              </a:spcBef>
              <a:spcAft>
                <a:spcPts val="0"/>
              </a:spcAft>
              <a:buSzPts val="1900"/>
              <a:buNone/>
              <a:defRPr sz="2400" b="0" i="0" u="none" strike="noStrike" cap="none"/>
            </a:lvl2pPr>
            <a:lvl3pPr marL="0" marR="0" lvl="2" indent="0" algn="l" rtl="0">
              <a:spcBef>
                <a:spcPts val="0"/>
              </a:spcBef>
              <a:spcAft>
                <a:spcPts val="0"/>
              </a:spcAft>
              <a:buSzPts val="1900"/>
              <a:buNone/>
              <a:defRPr sz="2400" b="0" i="0" u="none" strike="noStrike" cap="none"/>
            </a:lvl3pPr>
            <a:lvl4pPr marL="0" marR="0" lvl="3" indent="0" algn="l" rtl="0">
              <a:spcBef>
                <a:spcPts val="0"/>
              </a:spcBef>
              <a:spcAft>
                <a:spcPts val="0"/>
              </a:spcAft>
              <a:buSzPts val="1900"/>
              <a:buNone/>
              <a:defRPr sz="2400" b="0" i="0" u="none" strike="noStrike" cap="none"/>
            </a:lvl4pPr>
            <a:lvl5pPr marL="0" marR="0" lvl="4" indent="0" algn="l" rtl="0">
              <a:spcBef>
                <a:spcPts val="0"/>
              </a:spcBef>
              <a:spcAft>
                <a:spcPts val="0"/>
              </a:spcAft>
              <a:buSzPts val="1900"/>
              <a:buNone/>
              <a:defRPr sz="2400" b="0" i="0" u="none" strike="noStrike" cap="none"/>
            </a:lvl5pPr>
            <a:lvl6pPr marL="0" marR="0" lvl="5" indent="0" algn="l" rtl="0">
              <a:spcBef>
                <a:spcPts val="0"/>
              </a:spcBef>
              <a:spcAft>
                <a:spcPts val="0"/>
              </a:spcAft>
              <a:buSzPts val="1900"/>
              <a:buNone/>
              <a:defRPr sz="2400" b="0" i="0" u="none" strike="noStrike" cap="none"/>
            </a:lvl6pPr>
            <a:lvl7pPr marL="0" marR="0" lvl="6" indent="0" algn="l" rtl="0">
              <a:spcBef>
                <a:spcPts val="0"/>
              </a:spcBef>
              <a:spcAft>
                <a:spcPts val="0"/>
              </a:spcAft>
              <a:buSzPts val="1900"/>
              <a:buNone/>
              <a:defRPr sz="2400" b="0" i="0" u="none" strike="noStrike" cap="none"/>
            </a:lvl7pPr>
            <a:lvl8pPr marL="0" marR="0" lvl="7" indent="0" algn="l" rtl="0">
              <a:spcBef>
                <a:spcPts val="0"/>
              </a:spcBef>
              <a:spcAft>
                <a:spcPts val="0"/>
              </a:spcAft>
              <a:buSzPts val="1900"/>
              <a:buNone/>
              <a:defRPr sz="2400" b="0" i="0" u="none" strike="noStrike" cap="none"/>
            </a:lvl8pPr>
            <a:lvl9pPr marL="0" marR="0" lvl="8" indent="0" algn="l" rtl="0">
              <a:spcBef>
                <a:spcPts val="0"/>
              </a:spcBef>
              <a:spcAft>
                <a:spcPts val="0"/>
              </a:spcAft>
              <a:buSzPts val="1900"/>
              <a:buNone/>
              <a:defRPr sz="2400" b="0" i="0" u="none" strike="noStrike" cap="none"/>
            </a:lvl9pPr>
          </a:lstStyle>
          <a:p>
            <a:endParaRPr/>
          </a:p>
        </p:txBody>
      </p:sp>
      <p:sp>
        <p:nvSpPr>
          <p:cNvPr id="187" name="Google Shape;187;p32"/>
          <p:cNvSpPr txBox="1">
            <a:spLocks noGrp="1"/>
          </p:cNvSpPr>
          <p:nvPr>
            <p:ph type="sldNum" idx="12"/>
          </p:nvPr>
        </p:nvSpPr>
        <p:spPr>
          <a:xfrm>
            <a:off x="104985" y="6556123"/>
            <a:ext cx="1335900" cy="248400"/>
          </a:xfrm>
          <a:prstGeom prst="rect">
            <a:avLst/>
          </a:prstGeom>
          <a:noFill/>
          <a:ln>
            <a:noFill/>
          </a:ln>
        </p:spPr>
        <p:txBody>
          <a:bodyPr spcFirstLastPara="1" wrap="square" lIns="0" tIns="0" rIns="0" bIns="0" anchor="t" anchorCtr="0">
            <a:noAutofit/>
          </a:bodyPr>
          <a:lstStyle>
            <a:lvl1pPr marL="12700" marR="0" lvl="0" indent="0" algn="l" rtl="0">
              <a:lnSpc>
                <a:spcPct val="100000"/>
              </a:lnSpc>
              <a:spcBef>
                <a:spcPts val="0"/>
              </a:spcBef>
              <a:buNone/>
              <a:defRPr sz="1900" b="0" i="0">
                <a:solidFill>
                  <a:schemeClr val="lt1"/>
                </a:solidFill>
                <a:latin typeface="Arial"/>
                <a:ea typeface="Arial"/>
                <a:cs typeface="Arial"/>
                <a:sym typeface="Arial"/>
              </a:defRPr>
            </a:lvl1pPr>
            <a:lvl2pPr marL="12700" marR="0" lvl="1" indent="0" algn="l" rtl="0">
              <a:lnSpc>
                <a:spcPct val="100000"/>
              </a:lnSpc>
              <a:spcBef>
                <a:spcPts val="0"/>
              </a:spcBef>
              <a:buNone/>
              <a:defRPr sz="1900" b="0" i="0">
                <a:solidFill>
                  <a:schemeClr val="lt1"/>
                </a:solidFill>
                <a:latin typeface="Arial"/>
                <a:ea typeface="Arial"/>
                <a:cs typeface="Arial"/>
                <a:sym typeface="Arial"/>
              </a:defRPr>
            </a:lvl2pPr>
            <a:lvl3pPr marL="12700" marR="0" lvl="2" indent="0" algn="l" rtl="0">
              <a:lnSpc>
                <a:spcPct val="100000"/>
              </a:lnSpc>
              <a:spcBef>
                <a:spcPts val="0"/>
              </a:spcBef>
              <a:buNone/>
              <a:defRPr sz="1900" b="0" i="0">
                <a:solidFill>
                  <a:schemeClr val="lt1"/>
                </a:solidFill>
                <a:latin typeface="Arial"/>
                <a:ea typeface="Arial"/>
                <a:cs typeface="Arial"/>
                <a:sym typeface="Arial"/>
              </a:defRPr>
            </a:lvl3pPr>
            <a:lvl4pPr marL="12700" marR="0" lvl="3" indent="0" algn="l" rtl="0">
              <a:lnSpc>
                <a:spcPct val="100000"/>
              </a:lnSpc>
              <a:spcBef>
                <a:spcPts val="0"/>
              </a:spcBef>
              <a:buNone/>
              <a:defRPr sz="1900" b="0" i="0">
                <a:solidFill>
                  <a:schemeClr val="lt1"/>
                </a:solidFill>
                <a:latin typeface="Arial"/>
                <a:ea typeface="Arial"/>
                <a:cs typeface="Arial"/>
                <a:sym typeface="Arial"/>
              </a:defRPr>
            </a:lvl4pPr>
            <a:lvl5pPr marL="12700" marR="0" lvl="4" indent="0" algn="l" rtl="0">
              <a:lnSpc>
                <a:spcPct val="100000"/>
              </a:lnSpc>
              <a:spcBef>
                <a:spcPts val="0"/>
              </a:spcBef>
              <a:buNone/>
              <a:defRPr sz="1900" b="0" i="0">
                <a:solidFill>
                  <a:schemeClr val="lt1"/>
                </a:solidFill>
                <a:latin typeface="Arial"/>
                <a:ea typeface="Arial"/>
                <a:cs typeface="Arial"/>
                <a:sym typeface="Arial"/>
              </a:defRPr>
            </a:lvl5pPr>
            <a:lvl6pPr marL="12700" marR="0" lvl="5" indent="0" algn="l" rtl="0">
              <a:lnSpc>
                <a:spcPct val="100000"/>
              </a:lnSpc>
              <a:spcBef>
                <a:spcPts val="0"/>
              </a:spcBef>
              <a:buNone/>
              <a:defRPr sz="1900" b="0" i="0">
                <a:solidFill>
                  <a:schemeClr val="lt1"/>
                </a:solidFill>
                <a:latin typeface="Arial"/>
                <a:ea typeface="Arial"/>
                <a:cs typeface="Arial"/>
                <a:sym typeface="Arial"/>
              </a:defRPr>
            </a:lvl6pPr>
            <a:lvl7pPr marL="12700" marR="0" lvl="6" indent="0" algn="l" rtl="0">
              <a:lnSpc>
                <a:spcPct val="100000"/>
              </a:lnSpc>
              <a:spcBef>
                <a:spcPts val="0"/>
              </a:spcBef>
              <a:buNone/>
              <a:defRPr sz="1900" b="0" i="0">
                <a:solidFill>
                  <a:schemeClr val="lt1"/>
                </a:solidFill>
                <a:latin typeface="Arial"/>
                <a:ea typeface="Arial"/>
                <a:cs typeface="Arial"/>
                <a:sym typeface="Arial"/>
              </a:defRPr>
            </a:lvl7pPr>
            <a:lvl8pPr marL="12700" marR="0" lvl="7" indent="0" algn="l" rtl="0">
              <a:lnSpc>
                <a:spcPct val="100000"/>
              </a:lnSpc>
              <a:spcBef>
                <a:spcPts val="0"/>
              </a:spcBef>
              <a:buNone/>
              <a:defRPr sz="1900" b="0" i="0">
                <a:solidFill>
                  <a:schemeClr val="lt1"/>
                </a:solidFill>
                <a:latin typeface="Arial"/>
                <a:ea typeface="Arial"/>
                <a:cs typeface="Arial"/>
                <a:sym typeface="Arial"/>
              </a:defRPr>
            </a:lvl8pPr>
            <a:lvl9pPr marL="12700" marR="0" lvl="8" indent="0" algn="l" rtl="0">
              <a:lnSpc>
                <a:spcPct val="100000"/>
              </a:lnSpc>
              <a:spcBef>
                <a:spcPts val="0"/>
              </a:spcBef>
              <a:buNone/>
              <a:defRPr sz="1900" b="0" i="0">
                <a:solidFill>
                  <a:schemeClr val="lt1"/>
                </a:solidFill>
                <a:latin typeface="Arial"/>
                <a:ea typeface="Arial"/>
                <a:cs typeface="Arial"/>
                <a:sym typeface="Arial"/>
              </a:defRPr>
            </a:lvl9pPr>
          </a:lstStyle>
          <a:p>
            <a:pPr marL="12700" lvl="0" indent="0" algn="l" rtl="0">
              <a:spcBef>
                <a:spcPts val="0"/>
              </a:spcBef>
              <a:spcAft>
                <a:spcPts val="0"/>
              </a:spcAft>
              <a:buNone/>
            </a:pPr>
            <a:r>
              <a:rPr lang="en-US"/>
              <a:t>Rayid G</a:t>
            </a:r>
            <a:r>
              <a:rPr lang="en-US" sz="2400" baseline="-25000">
                <a:solidFill>
                  <a:srgbClr val="898989"/>
                </a:solidFill>
                <a:latin typeface="Times New Roman"/>
                <a:ea typeface="Times New Roman"/>
                <a:cs typeface="Times New Roman"/>
                <a:sym typeface="Times New Roman"/>
              </a:rPr>
              <a:t>1</a:t>
            </a:r>
            <a:r>
              <a:rPr lang="en-US"/>
              <a:t>h</a:t>
            </a:r>
            <a:fld id="{00000000-1234-1234-1234-123412341234}" type="slidenum">
              <a:rPr lang="en-US" sz="2400" baseline="-25000">
                <a:solidFill>
                  <a:srgbClr val="898989"/>
                </a:solidFill>
                <a:latin typeface="Times New Roman"/>
                <a:ea typeface="Times New Roman"/>
                <a:cs typeface="Times New Roman"/>
                <a:sym typeface="Times New Roman"/>
              </a:rPr>
              <a:t>‹#›</a:t>
            </a:fld>
            <a:r>
              <a:rPr lang="en-US"/>
              <a:t>ani</a:t>
            </a:r>
            <a:endParaRPr>
              <a:latin typeface="Times New Roman"/>
              <a:ea typeface="Times New Roman"/>
              <a:cs typeface="Times New Roman"/>
              <a:sym typeface="Times New Roman"/>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ig Imag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7FD8FAE-6EA6-CD44-B263-A1CC67533F11}"/>
              </a:ext>
            </a:extLst>
          </p:cNvPr>
          <p:cNvSpPr>
            <a:spLocks noGrp="1"/>
          </p:cNvSpPr>
          <p:nvPr>
            <p:ph type="ftr" sz="quarter" idx="11"/>
          </p:nvPr>
        </p:nvSpPr>
        <p:spPr>
          <a:xfrm>
            <a:off x="7239000" y="6339332"/>
            <a:ext cx="4114800" cy="365125"/>
          </a:xfrm>
          <a:prstGeom prst="rect">
            <a:avLst/>
          </a:prstGeom>
        </p:spPr>
        <p:txBody>
          <a:bodyPr/>
          <a:lstStyle/>
          <a:p>
            <a:endParaRPr lang="en-US"/>
          </a:p>
        </p:txBody>
      </p:sp>
      <p:sp>
        <p:nvSpPr>
          <p:cNvPr id="7" name="Title 1">
            <a:extLst>
              <a:ext uri="{FF2B5EF4-FFF2-40B4-BE49-F238E27FC236}">
                <a16:creationId xmlns:a16="http://schemas.microsoft.com/office/drawing/2014/main" id="{C371DDE2-1FF1-704A-9BE1-C19D62CBDAF1}"/>
              </a:ext>
            </a:extLst>
          </p:cNvPr>
          <p:cNvSpPr>
            <a:spLocks noGrp="1"/>
          </p:cNvSpPr>
          <p:nvPr>
            <p:ph type="title" hasCustomPrompt="1"/>
          </p:nvPr>
        </p:nvSpPr>
        <p:spPr>
          <a:xfrm>
            <a:off x="838200" y="648525"/>
            <a:ext cx="10515600" cy="1072565"/>
          </a:xfrm>
        </p:spPr>
        <p:txBody>
          <a:bodyPr/>
          <a:lstStyle>
            <a:lvl1pPr>
              <a:defRPr sz="3300"/>
            </a:lvl1pPr>
          </a:lstStyle>
          <a:p>
            <a:r>
              <a:rPr lang="en-US" dirty="0"/>
              <a:t>Big image slide</a:t>
            </a:r>
          </a:p>
        </p:txBody>
      </p:sp>
    </p:spTree>
    <p:extLst>
      <p:ext uri="{BB962C8B-B14F-4D97-AF65-F5344CB8AC3E}">
        <p14:creationId xmlns:p14="http://schemas.microsoft.com/office/powerpoint/2010/main" val="3653200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4193" y="1233488"/>
            <a:ext cx="11221557" cy="4792662"/>
          </a:xfrm>
        </p:spPr>
        <p:txBody>
          <a:bodyPr>
            <a:noAutofit/>
          </a:bodyPr>
          <a:lstStyle>
            <a:lvl1pPr>
              <a:defRPr sz="1800" baseline="0"/>
            </a:lvl1pPr>
            <a:lvl2pPr>
              <a:defRPr sz="1800" baseline="0"/>
            </a:lvl2pPr>
            <a:lvl3pPr>
              <a:defRPr sz="1800" baseline="0"/>
            </a:lvl3pPr>
            <a:lvl4pPr>
              <a:defRPr sz="1800" baseline="0"/>
            </a:lvl4pPr>
            <a:lvl5pPr>
              <a:defRPr sz="18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1"/>
          </p:nvPr>
        </p:nvSpPr>
        <p:spPr/>
        <p:txBody>
          <a:bodyPr/>
          <a:lstStyle/>
          <a:p>
            <a:fld id="{59C6D5BA-4AD7-7044-A069-9D4DC9CBE1E1}" type="slidenum">
              <a:rPr lang="en-US" smtClean="0"/>
              <a:pPr/>
              <a:t>‹#›</a:t>
            </a:fld>
            <a:endParaRPr lang="en-US" dirty="0"/>
          </a:p>
        </p:txBody>
      </p:sp>
      <p:sp>
        <p:nvSpPr>
          <p:cNvPr id="6" name="Footer Placeholder 8"/>
          <p:cNvSpPr>
            <a:spLocks noGrp="1"/>
          </p:cNvSpPr>
          <p:nvPr>
            <p:ph type="ftr" sz="quarter" idx="3"/>
          </p:nvPr>
        </p:nvSpPr>
        <p:spPr>
          <a:xfrm>
            <a:off x="625858" y="6388101"/>
            <a:ext cx="7661517" cy="469899"/>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The Investment Approach: Australia and New Zealand</a:t>
            </a:r>
            <a:endParaRPr lang="en-US" dirty="0"/>
          </a:p>
        </p:txBody>
      </p:sp>
      <p:sp>
        <p:nvSpPr>
          <p:cNvPr id="7" name="Title 13"/>
          <p:cNvSpPr>
            <a:spLocks noGrp="1"/>
          </p:cNvSpPr>
          <p:nvPr>
            <p:ph type="title"/>
          </p:nvPr>
        </p:nvSpPr>
        <p:spPr>
          <a:xfrm>
            <a:off x="494193" y="193185"/>
            <a:ext cx="11221557" cy="468000"/>
          </a:xfrm>
        </p:spPr>
        <p:txBody>
          <a:bodyPr/>
          <a:lstStyle/>
          <a:p>
            <a:r>
              <a:rPr lang="en-US"/>
              <a:t>Click to edit Master title style</a:t>
            </a:r>
            <a:endParaRPr lang="en-AU" dirty="0"/>
          </a:p>
        </p:txBody>
      </p:sp>
      <p:sp>
        <p:nvSpPr>
          <p:cNvPr id="8" name="Text Placeholder 16"/>
          <p:cNvSpPr>
            <a:spLocks noGrp="1"/>
          </p:cNvSpPr>
          <p:nvPr>
            <p:ph type="body" sz="quarter" idx="12" hasCustomPrompt="1"/>
          </p:nvPr>
        </p:nvSpPr>
        <p:spPr>
          <a:xfrm>
            <a:off x="493185" y="661185"/>
            <a:ext cx="11222567" cy="288000"/>
          </a:xfrm>
        </p:spPr>
        <p:txBody>
          <a:bodyPr>
            <a:normAutofit/>
          </a:bodyPr>
          <a:lstStyle>
            <a:lvl1pPr marL="0" indent="0">
              <a:buNone/>
              <a:defRPr sz="1600">
                <a:solidFill>
                  <a:schemeClr val="tx1"/>
                </a:solidFill>
              </a:defRPr>
            </a:lvl1pPr>
          </a:lstStyle>
          <a:p>
            <a:pPr lvl="0"/>
            <a:r>
              <a:rPr lang="en-US" dirty="0"/>
              <a:t>Click to add subhead</a:t>
            </a:r>
            <a:endParaRPr lang="en-AU" dirty="0"/>
          </a:p>
        </p:txBody>
      </p:sp>
    </p:spTree>
    <p:extLst>
      <p:ext uri="{BB962C8B-B14F-4D97-AF65-F5344CB8AC3E}">
        <p14:creationId xmlns:p14="http://schemas.microsoft.com/office/powerpoint/2010/main" val="19663559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4193" y="1233488"/>
            <a:ext cx="11221557" cy="4792662"/>
          </a:xfrm>
        </p:spPr>
        <p:txBody>
          <a:bodyPr>
            <a:noAutofit/>
          </a:bodyPr>
          <a:lstStyle>
            <a:lvl1pPr>
              <a:defRPr sz="1800" baseline="0"/>
            </a:lvl1pPr>
            <a:lvl2pPr>
              <a:defRPr sz="1800" baseline="0"/>
            </a:lvl2pPr>
            <a:lvl3pPr>
              <a:defRPr sz="1800" baseline="0"/>
            </a:lvl3pPr>
            <a:lvl4pPr>
              <a:defRPr sz="1800" baseline="0"/>
            </a:lvl4pPr>
            <a:lvl5pPr>
              <a:defRPr sz="18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1"/>
          </p:nvPr>
        </p:nvSpPr>
        <p:spPr/>
        <p:txBody>
          <a:bodyPr/>
          <a:lstStyle/>
          <a:p>
            <a:fld id="{59C6D5BA-4AD7-7044-A069-9D4DC9CBE1E1}" type="slidenum">
              <a:rPr lang="en-US" smtClean="0"/>
              <a:pPr/>
              <a:t>‹#›</a:t>
            </a:fld>
            <a:endParaRPr lang="en-US" dirty="0"/>
          </a:p>
        </p:txBody>
      </p:sp>
      <p:sp>
        <p:nvSpPr>
          <p:cNvPr id="6" name="Footer Placeholder 8"/>
          <p:cNvSpPr>
            <a:spLocks noGrp="1"/>
          </p:cNvSpPr>
          <p:nvPr>
            <p:ph type="ftr" sz="quarter" idx="3"/>
          </p:nvPr>
        </p:nvSpPr>
        <p:spPr>
          <a:xfrm>
            <a:off x="625858" y="6388101"/>
            <a:ext cx="7661517" cy="469899"/>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The Investment Approach: Australia and New Zealand</a:t>
            </a:r>
            <a:endParaRPr lang="en-US" dirty="0"/>
          </a:p>
        </p:txBody>
      </p:sp>
      <p:sp>
        <p:nvSpPr>
          <p:cNvPr id="7" name="Title 13"/>
          <p:cNvSpPr>
            <a:spLocks noGrp="1"/>
          </p:cNvSpPr>
          <p:nvPr>
            <p:ph type="title"/>
          </p:nvPr>
        </p:nvSpPr>
        <p:spPr>
          <a:xfrm>
            <a:off x="494193" y="193185"/>
            <a:ext cx="11221557" cy="468000"/>
          </a:xfrm>
        </p:spPr>
        <p:txBody>
          <a:bodyPr/>
          <a:lstStyle/>
          <a:p>
            <a:r>
              <a:rPr lang="en-US"/>
              <a:t>Click to edit Master title style</a:t>
            </a:r>
            <a:endParaRPr lang="en-AU" dirty="0"/>
          </a:p>
        </p:txBody>
      </p:sp>
      <p:sp>
        <p:nvSpPr>
          <p:cNvPr id="8" name="Text Placeholder 16"/>
          <p:cNvSpPr>
            <a:spLocks noGrp="1"/>
          </p:cNvSpPr>
          <p:nvPr>
            <p:ph type="body" sz="quarter" idx="12" hasCustomPrompt="1"/>
          </p:nvPr>
        </p:nvSpPr>
        <p:spPr>
          <a:xfrm>
            <a:off x="493185" y="661185"/>
            <a:ext cx="11222567" cy="288000"/>
          </a:xfrm>
        </p:spPr>
        <p:txBody>
          <a:bodyPr>
            <a:normAutofit/>
          </a:bodyPr>
          <a:lstStyle>
            <a:lvl1pPr marL="0" indent="0">
              <a:buNone/>
              <a:defRPr sz="1600">
                <a:solidFill>
                  <a:schemeClr val="tx1"/>
                </a:solidFill>
              </a:defRPr>
            </a:lvl1pPr>
          </a:lstStyle>
          <a:p>
            <a:pPr lvl="0"/>
            <a:r>
              <a:rPr lang="en-US" dirty="0"/>
              <a:t>Click to add subhead</a:t>
            </a:r>
            <a:endParaRPr lang="en-AU" dirty="0"/>
          </a:p>
        </p:txBody>
      </p:sp>
    </p:spTree>
    <p:extLst>
      <p:ext uri="{BB962C8B-B14F-4D97-AF65-F5344CB8AC3E}">
        <p14:creationId xmlns:p14="http://schemas.microsoft.com/office/powerpoint/2010/main" val="23141280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4193" y="1233488"/>
            <a:ext cx="11221557" cy="4792662"/>
          </a:xfrm>
        </p:spPr>
        <p:txBody>
          <a:bodyPr>
            <a:noAutofit/>
          </a:bodyPr>
          <a:lstStyle>
            <a:lvl1pPr>
              <a:defRPr sz="1800" baseline="0"/>
            </a:lvl1pPr>
            <a:lvl2pPr>
              <a:defRPr sz="1800" baseline="0"/>
            </a:lvl2pPr>
            <a:lvl3pPr>
              <a:defRPr sz="1800" baseline="0"/>
            </a:lvl3pPr>
            <a:lvl4pPr>
              <a:defRPr sz="1800" baseline="0"/>
            </a:lvl4pPr>
            <a:lvl5pPr>
              <a:defRPr sz="18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1"/>
          </p:nvPr>
        </p:nvSpPr>
        <p:spPr/>
        <p:txBody>
          <a:bodyPr/>
          <a:lstStyle/>
          <a:p>
            <a:fld id="{59C6D5BA-4AD7-7044-A069-9D4DC9CBE1E1}" type="slidenum">
              <a:rPr lang="en-US" smtClean="0"/>
              <a:pPr/>
              <a:t>‹#›</a:t>
            </a:fld>
            <a:endParaRPr lang="en-US" dirty="0"/>
          </a:p>
        </p:txBody>
      </p:sp>
      <p:sp>
        <p:nvSpPr>
          <p:cNvPr id="6" name="Footer Placeholder 8"/>
          <p:cNvSpPr>
            <a:spLocks noGrp="1"/>
          </p:cNvSpPr>
          <p:nvPr>
            <p:ph type="ftr" sz="quarter" idx="3"/>
          </p:nvPr>
        </p:nvSpPr>
        <p:spPr>
          <a:xfrm>
            <a:off x="625858" y="6388101"/>
            <a:ext cx="7661517" cy="469899"/>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The Investment Approach: Australia and New Zealand</a:t>
            </a:r>
            <a:endParaRPr lang="en-US" dirty="0"/>
          </a:p>
        </p:txBody>
      </p:sp>
      <p:sp>
        <p:nvSpPr>
          <p:cNvPr id="7" name="Title 13"/>
          <p:cNvSpPr>
            <a:spLocks noGrp="1"/>
          </p:cNvSpPr>
          <p:nvPr>
            <p:ph type="title"/>
          </p:nvPr>
        </p:nvSpPr>
        <p:spPr>
          <a:xfrm>
            <a:off x="494193" y="193185"/>
            <a:ext cx="11221557" cy="468000"/>
          </a:xfrm>
        </p:spPr>
        <p:txBody>
          <a:bodyPr/>
          <a:lstStyle/>
          <a:p>
            <a:r>
              <a:rPr lang="en-US"/>
              <a:t>Click to edit Master title style</a:t>
            </a:r>
            <a:endParaRPr lang="en-AU" dirty="0"/>
          </a:p>
        </p:txBody>
      </p:sp>
      <p:sp>
        <p:nvSpPr>
          <p:cNvPr id="8" name="Text Placeholder 16"/>
          <p:cNvSpPr>
            <a:spLocks noGrp="1"/>
          </p:cNvSpPr>
          <p:nvPr>
            <p:ph type="body" sz="quarter" idx="12" hasCustomPrompt="1"/>
          </p:nvPr>
        </p:nvSpPr>
        <p:spPr>
          <a:xfrm>
            <a:off x="493185" y="661185"/>
            <a:ext cx="11222567" cy="288000"/>
          </a:xfrm>
        </p:spPr>
        <p:txBody>
          <a:bodyPr>
            <a:normAutofit/>
          </a:bodyPr>
          <a:lstStyle>
            <a:lvl1pPr marL="0" indent="0">
              <a:buNone/>
              <a:defRPr sz="1600">
                <a:solidFill>
                  <a:schemeClr val="tx1"/>
                </a:solidFill>
              </a:defRPr>
            </a:lvl1pPr>
          </a:lstStyle>
          <a:p>
            <a:pPr lvl="0"/>
            <a:r>
              <a:rPr lang="en-US" dirty="0"/>
              <a:t>Click to add subhead</a:t>
            </a:r>
            <a:endParaRPr lang="en-AU" dirty="0"/>
          </a:p>
        </p:txBody>
      </p:sp>
    </p:spTree>
    <p:extLst>
      <p:ext uri="{BB962C8B-B14F-4D97-AF65-F5344CB8AC3E}">
        <p14:creationId xmlns:p14="http://schemas.microsoft.com/office/powerpoint/2010/main" val="17722427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4193" y="1233488"/>
            <a:ext cx="11221557" cy="4792662"/>
          </a:xfrm>
        </p:spPr>
        <p:txBody>
          <a:bodyPr>
            <a:noAutofit/>
          </a:bodyPr>
          <a:lstStyle>
            <a:lvl1pPr>
              <a:defRPr sz="1800" baseline="0"/>
            </a:lvl1pPr>
            <a:lvl2pPr>
              <a:defRPr sz="1800" baseline="0"/>
            </a:lvl2pPr>
            <a:lvl3pPr>
              <a:defRPr sz="1800" baseline="0"/>
            </a:lvl3pPr>
            <a:lvl4pPr>
              <a:defRPr sz="1800" baseline="0"/>
            </a:lvl4pPr>
            <a:lvl5pPr>
              <a:defRPr sz="18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1"/>
          </p:nvPr>
        </p:nvSpPr>
        <p:spPr/>
        <p:txBody>
          <a:bodyPr/>
          <a:lstStyle/>
          <a:p>
            <a:fld id="{59C6D5BA-4AD7-7044-A069-9D4DC9CBE1E1}" type="slidenum">
              <a:rPr lang="en-US" smtClean="0"/>
              <a:pPr/>
              <a:t>‹#›</a:t>
            </a:fld>
            <a:endParaRPr lang="en-US" dirty="0"/>
          </a:p>
        </p:txBody>
      </p:sp>
      <p:sp>
        <p:nvSpPr>
          <p:cNvPr id="6" name="Footer Placeholder 8"/>
          <p:cNvSpPr>
            <a:spLocks noGrp="1"/>
          </p:cNvSpPr>
          <p:nvPr>
            <p:ph type="ftr" sz="quarter" idx="3"/>
          </p:nvPr>
        </p:nvSpPr>
        <p:spPr>
          <a:xfrm>
            <a:off x="625858" y="6388101"/>
            <a:ext cx="7661517" cy="469899"/>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The Investment Approach: Australia and New Zealand</a:t>
            </a:r>
            <a:endParaRPr lang="en-US" dirty="0"/>
          </a:p>
        </p:txBody>
      </p:sp>
      <p:sp>
        <p:nvSpPr>
          <p:cNvPr id="7" name="Title 13"/>
          <p:cNvSpPr>
            <a:spLocks noGrp="1"/>
          </p:cNvSpPr>
          <p:nvPr>
            <p:ph type="title"/>
          </p:nvPr>
        </p:nvSpPr>
        <p:spPr>
          <a:xfrm>
            <a:off x="494193" y="193185"/>
            <a:ext cx="11221557" cy="468000"/>
          </a:xfrm>
        </p:spPr>
        <p:txBody>
          <a:bodyPr/>
          <a:lstStyle/>
          <a:p>
            <a:r>
              <a:rPr lang="en-US"/>
              <a:t>Click to edit Master title style</a:t>
            </a:r>
            <a:endParaRPr lang="en-AU" dirty="0"/>
          </a:p>
        </p:txBody>
      </p:sp>
      <p:sp>
        <p:nvSpPr>
          <p:cNvPr id="8" name="Text Placeholder 16"/>
          <p:cNvSpPr>
            <a:spLocks noGrp="1"/>
          </p:cNvSpPr>
          <p:nvPr>
            <p:ph type="body" sz="quarter" idx="12" hasCustomPrompt="1"/>
          </p:nvPr>
        </p:nvSpPr>
        <p:spPr>
          <a:xfrm>
            <a:off x="493185" y="661185"/>
            <a:ext cx="11222567" cy="288000"/>
          </a:xfrm>
        </p:spPr>
        <p:txBody>
          <a:bodyPr>
            <a:normAutofit/>
          </a:bodyPr>
          <a:lstStyle>
            <a:lvl1pPr marL="0" indent="0">
              <a:buNone/>
              <a:defRPr sz="1600">
                <a:solidFill>
                  <a:schemeClr val="tx1"/>
                </a:solidFill>
              </a:defRPr>
            </a:lvl1pPr>
          </a:lstStyle>
          <a:p>
            <a:pPr lvl="0"/>
            <a:r>
              <a:rPr lang="en-US" dirty="0"/>
              <a:t>Click to add subhead</a:t>
            </a:r>
            <a:endParaRPr lang="en-AU" dirty="0"/>
          </a:p>
        </p:txBody>
      </p:sp>
    </p:spTree>
    <p:extLst>
      <p:ext uri="{BB962C8B-B14F-4D97-AF65-F5344CB8AC3E}">
        <p14:creationId xmlns:p14="http://schemas.microsoft.com/office/powerpoint/2010/main" val="8186775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4193" y="1233488"/>
            <a:ext cx="11221557" cy="4792662"/>
          </a:xfrm>
        </p:spPr>
        <p:txBody>
          <a:bodyPr>
            <a:noAutofit/>
          </a:bodyPr>
          <a:lstStyle>
            <a:lvl1pPr>
              <a:defRPr sz="1800" baseline="0"/>
            </a:lvl1pPr>
            <a:lvl2pPr>
              <a:defRPr sz="1800" baseline="0"/>
            </a:lvl2pPr>
            <a:lvl3pPr>
              <a:defRPr sz="1800" baseline="0"/>
            </a:lvl3pPr>
            <a:lvl4pPr>
              <a:defRPr sz="1800" baseline="0"/>
            </a:lvl4pPr>
            <a:lvl5pPr>
              <a:defRPr sz="18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1"/>
          </p:nvPr>
        </p:nvSpPr>
        <p:spPr/>
        <p:txBody>
          <a:bodyPr/>
          <a:lstStyle/>
          <a:p>
            <a:fld id="{59C6D5BA-4AD7-7044-A069-9D4DC9CBE1E1}" type="slidenum">
              <a:rPr lang="en-US" smtClean="0"/>
              <a:pPr/>
              <a:t>‹#›</a:t>
            </a:fld>
            <a:endParaRPr lang="en-US" dirty="0"/>
          </a:p>
        </p:txBody>
      </p:sp>
      <p:sp>
        <p:nvSpPr>
          <p:cNvPr id="6" name="Footer Placeholder 8"/>
          <p:cNvSpPr>
            <a:spLocks noGrp="1"/>
          </p:cNvSpPr>
          <p:nvPr>
            <p:ph type="ftr" sz="quarter" idx="3"/>
          </p:nvPr>
        </p:nvSpPr>
        <p:spPr>
          <a:xfrm>
            <a:off x="625858" y="6388101"/>
            <a:ext cx="7661517" cy="469899"/>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The Investment Approach: Australia and New Zealand</a:t>
            </a:r>
            <a:endParaRPr lang="en-US" dirty="0"/>
          </a:p>
        </p:txBody>
      </p:sp>
      <p:sp>
        <p:nvSpPr>
          <p:cNvPr id="7" name="Title 13"/>
          <p:cNvSpPr>
            <a:spLocks noGrp="1"/>
          </p:cNvSpPr>
          <p:nvPr>
            <p:ph type="title"/>
          </p:nvPr>
        </p:nvSpPr>
        <p:spPr>
          <a:xfrm>
            <a:off x="494193" y="193185"/>
            <a:ext cx="11221557" cy="468000"/>
          </a:xfrm>
        </p:spPr>
        <p:txBody>
          <a:bodyPr/>
          <a:lstStyle/>
          <a:p>
            <a:r>
              <a:rPr lang="en-US"/>
              <a:t>Click to edit Master title style</a:t>
            </a:r>
            <a:endParaRPr lang="en-AU" dirty="0"/>
          </a:p>
        </p:txBody>
      </p:sp>
      <p:sp>
        <p:nvSpPr>
          <p:cNvPr id="8" name="Text Placeholder 16"/>
          <p:cNvSpPr>
            <a:spLocks noGrp="1"/>
          </p:cNvSpPr>
          <p:nvPr>
            <p:ph type="body" sz="quarter" idx="12" hasCustomPrompt="1"/>
          </p:nvPr>
        </p:nvSpPr>
        <p:spPr>
          <a:xfrm>
            <a:off x="493185" y="661185"/>
            <a:ext cx="11222567" cy="288000"/>
          </a:xfrm>
        </p:spPr>
        <p:txBody>
          <a:bodyPr>
            <a:normAutofit/>
          </a:bodyPr>
          <a:lstStyle>
            <a:lvl1pPr marL="0" indent="0">
              <a:buNone/>
              <a:defRPr sz="1600">
                <a:solidFill>
                  <a:schemeClr val="tx1"/>
                </a:solidFill>
              </a:defRPr>
            </a:lvl1pPr>
          </a:lstStyle>
          <a:p>
            <a:pPr lvl="0"/>
            <a:r>
              <a:rPr lang="en-US" dirty="0"/>
              <a:t>Click to add subhead</a:t>
            </a:r>
            <a:endParaRPr lang="en-AU" dirty="0"/>
          </a:p>
        </p:txBody>
      </p:sp>
    </p:spTree>
    <p:extLst>
      <p:ext uri="{BB962C8B-B14F-4D97-AF65-F5344CB8AC3E}">
        <p14:creationId xmlns:p14="http://schemas.microsoft.com/office/powerpoint/2010/main" val="28189519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9"/>
        <p:cNvGrpSpPr/>
        <p:nvPr/>
      </p:nvGrpSpPr>
      <p:grpSpPr>
        <a:xfrm>
          <a:off x="0" y="0"/>
          <a:ext cx="0" cy="0"/>
          <a:chOff x="0" y="0"/>
          <a:chExt cx="0" cy="0"/>
        </a:xfrm>
      </p:grpSpPr>
      <p:sp>
        <p:nvSpPr>
          <p:cNvPr id="150" name="Google Shape;150;p2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76247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49" name="Google Shape;49;p7"/>
          <p:cNvSpPr txBox="1">
            <a:spLocks noGrp="1"/>
          </p:cNvSpPr>
          <p:nvPr>
            <p:ph type="body" idx="2"/>
          </p:nvPr>
        </p:nvSpPr>
        <p:spPr>
          <a:xfrm>
            <a:off x="6011330" y="1998134"/>
            <a:ext cx="4663440" cy="3767328"/>
          </a:xfrm>
          <a:prstGeom prst="rect">
            <a:avLst/>
          </a:prstGeom>
          <a:noFill/>
          <a:ln>
            <a:noFill/>
          </a:ln>
        </p:spPr>
        <p:txBody>
          <a:bodyPr spcFirstLastPara="1" wrap="square" lIns="91425" tIns="45700" rIns="91425" bIns="45700" anchor="t" anchorCtr="0">
            <a:no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50" name="Google Shape;50;p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03504" y="767419"/>
            <a:ext cx="10780776" cy="3355848"/>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8800"/>
              <a:buFont typeface="Calibri"/>
              <a:buNone/>
              <a:defRPr sz="8800" b="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body" idx="1"/>
          </p:nvPr>
        </p:nvSpPr>
        <p:spPr>
          <a:xfrm>
            <a:off x="667512" y="4204209"/>
            <a:ext cx="9226296" cy="164592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chemeClr val="dk1"/>
              </a:buClr>
              <a:buSzPts val="3200"/>
              <a:buNone/>
              <a:defRPr sz="3200">
                <a:solidFill>
                  <a:schemeClr val="dk1"/>
                </a:solidFill>
                <a:latin typeface="Calibri"/>
                <a:ea typeface="Calibri"/>
                <a:cs typeface="Calibri"/>
                <a:sym typeface="Calibri"/>
              </a:defRPr>
            </a:lvl1pPr>
            <a:lvl2pPr marL="914400" lvl="1" indent="-228600" algn="l">
              <a:lnSpc>
                <a:spcPct val="85000"/>
              </a:lnSpc>
              <a:spcBef>
                <a:spcPts val="600"/>
              </a:spcBef>
              <a:spcAft>
                <a:spcPts val="0"/>
              </a:spcAft>
              <a:buClr>
                <a:srgbClr val="888888"/>
              </a:buClr>
              <a:buSzPts val="1800"/>
              <a:buNone/>
              <a:defRPr sz="1800">
                <a:solidFill>
                  <a:srgbClr val="888888"/>
                </a:solidFill>
              </a:defRPr>
            </a:lvl2pPr>
            <a:lvl3pPr marL="1371600" lvl="2" indent="-228600" algn="l">
              <a:lnSpc>
                <a:spcPct val="85000"/>
              </a:lnSpc>
              <a:spcBef>
                <a:spcPts val="600"/>
              </a:spcBef>
              <a:spcAft>
                <a:spcPts val="0"/>
              </a:spcAft>
              <a:buClr>
                <a:srgbClr val="888888"/>
              </a:buClr>
              <a:buSzPts val="1600"/>
              <a:buNone/>
              <a:defRPr sz="1600">
                <a:solidFill>
                  <a:srgbClr val="888888"/>
                </a:solidFill>
              </a:defRPr>
            </a:lvl3pPr>
            <a:lvl4pPr marL="1828800" lvl="3" indent="-228600" algn="l">
              <a:lnSpc>
                <a:spcPct val="85000"/>
              </a:lnSpc>
              <a:spcBef>
                <a:spcPts val="600"/>
              </a:spcBef>
              <a:spcAft>
                <a:spcPts val="0"/>
              </a:spcAft>
              <a:buClr>
                <a:srgbClr val="888888"/>
              </a:buClr>
              <a:buSzPts val="1400"/>
              <a:buNone/>
              <a:defRPr sz="1400">
                <a:solidFill>
                  <a:srgbClr val="888888"/>
                </a:solidFill>
              </a:defRPr>
            </a:lvl4pPr>
            <a:lvl5pPr marL="2286000" lvl="4" indent="-228600" algn="l">
              <a:lnSpc>
                <a:spcPct val="85000"/>
              </a:lnSpc>
              <a:spcBef>
                <a:spcPts val="600"/>
              </a:spcBef>
              <a:spcAft>
                <a:spcPts val="0"/>
              </a:spcAft>
              <a:buClr>
                <a:srgbClr val="888888"/>
              </a:buClr>
              <a:buSzPts val="1400"/>
              <a:buNone/>
              <a:defRPr sz="1400">
                <a:solidFill>
                  <a:srgbClr val="888888"/>
                </a:solidFill>
              </a:defRPr>
            </a:lvl5pPr>
            <a:lvl6pPr marL="2743200" lvl="5" indent="-228600" algn="l">
              <a:lnSpc>
                <a:spcPct val="85000"/>
              </a:lnSpc>
              <a:spcBef>
                <a:spcPts val="600"/>
              </a:spcBef>
              <a:spcAft>
                <a:spcPts val="0"/>
              </a:spcAft>
              <a:buClr>
                <a:srgbClr val="888888"/>
              </a:buClr>
              <a:buSzPts val="1400"/>
              <a:buNone/>
              <a:defRPr sz="1400">
                <a:solidFill>
                  <a:srgbClr val="888888"/>
                </a:solidFill>
              </a:defRPr>
            </a:lvl6pPr>
            <a:lvl7pPr marL="3200400" lvl="6" indent="-228600" algn="l">
              <a:lnSpc>
                <a:spcPct val="85000"/>
              </a:lnSpc>
              <a:spcBef>
                <a:spcPts val="600"/>
              </a:spcBef>
              <a:spcAft>
                <a:spcPts val="0"/>
              </a:spcAft>
              <a:buClr>
                <a:srgbClr val="888888"/>
              </a:buClr>
              <a:buSzPts val="1400"/>
              <a:buNone/>
              <a:defRPr sz="1400">
                <a:solidFill>
                  <a:srgbClr val="888888"/>
                </a:solidFill>
              </a:defRPr>
            </a:lvl7pPr>
            <a:lvl8pPr marL="3657600" lvl="7" indent="-228600" algn="l">
              <a:lnSpc>
                <a:spcPct val="85000"/>
              </a:lnSpc>
              <a:spcBef>
                <a:spcPts val="600"/>
              </a:spcBef>
              <a:spcAft>
                <a:spcPts val="0"/>
              </a:spcAft>
              <a:buClr>
                <a:srgbClr val="888888"/>
              </a:buClr>
              <a:buSzPts val="1400"/>
              <a:buNone/>
              <a:defRPr sz="1400">
                <a:solidFill>
                  <a:srgbClr val="888888"/>
                </a:solidFill>
              </a:defRPr>
            </a:lvl8pPr>
            <a:lvl9pPr marL="4114800" lvl="8" indent="-228600" algn="l">
              <a:lnSpc>
                <a:spcPct val="85000"/>
              </a:lnSpc>
              <a:spcBef>
                <a:spcPts val="600"/>
              </a:spcBef>
              <a:spcAft>
                <a:spcPts val="0"/>
              </a:spcAft>
              <a:buClr>
                <a:srgbClr val="888888"/>
              </a:buClr>
              <a:buSzPts val="1400"/>
              <a:buNone/>
              <a:defRPr sz="1400">
                <a:solidFill>
                  <a:srgbClr val="888888"/>
                </a:solidFill>
              </a:defRPr>
            </a:lvl9pPr>
          </a:lstStyle>
          <a:p>
            <a:endParaRPr/>
          </a:p>
        </p:txBody>
      </p:sp>
      <p:sp>
        <p:nvSpPr>
          <p:cNvPr id="56" name="Google Shape;56;p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p:nvPr/>
        </p:nvSpPr>
        <p:spPr>
          <a:xfrm>
            <a:off x="7620000" y="0"/>
            <a:ext cx="457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8261404" y="542282"/>
            <a:ext cx="3383280" cy="192024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4000"/>
              <a:buFont typeface="Calibri"/>
              <a:buNone/>
              <a:defRPr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762000" y="762000"/>
            <a:ext cx="6096000" cy="4572000"/>
          </a:xfrm>
          <a:prstGeom prst="rect">
            <a:avLst/>
          </a:prstGeom>
          <a:noFill/>
          <a:ln>
            <a:noFill/>
          </a:ln>
        </p:spPr>
        <p:txBody>
          <a:bodyPr spcFirstLastPara="1" wrap="square" lIns="91425" tIns="45700" rIns="91425" bIns="45700" anchor="t" anchorCtr="0">
            <a:noAutofit/>
          </a:bodyPr>
          <a:lstStyle>
            <a:lvl1pPr marL="457200" lvl="0" indent="-431800" algn="l">
              <a:lnSpc>
                <a:spcPct val="85000"/>
              </a:lnSpc>
              <a:spcBef>
                <a:spcPts val="1300"/>
              </a:spcBef>
              <a:spcAft>
                <a:spcPts val="0"/>
              </a:spcAft>
              <a:buClr>
                <a:srgbClr val="262626"/>
              </a:buClr>
              <a:buSzPts val="3200"/>
              <a:buChar char=" "/>
              <a:defRPr sz="3200"/>
            </a:lvl1pPr>
            <a:lvl2pPr marL="914400" lvl="1" indent="-406400" algn="l">
              <a:lnSpc>
                <a:spcPct val="85000"/>
              </a:lnSpc>
              <a:spcBef>
                <a:spcPts val="600"/>
              </a:spcBef>
              <a:spcAft>
                <a:spcPts val="0"/>
              </a:spcAft>
              <a:buClr>
                <a:srgbClr val="262626"/>
              </a:buClr>
              <a:buSzPts val="2800"/>
              <a:buChar char=" "/>
              <a:defRPr sz="2800"/>
            </a:lvl2pPr>
            <a:lvl3pPr marL="1371600" lvl="2" indent="-381000" algn="l">
              <a:lnSpc>
                <a:spcPct val="85000"/>
              </a:lnSpc>
              <a:spcBef>
                <a:spcPts val="600"/>
              </a:spcBef>
              <a:spcAft>
                <a:spcPts val="0"/>
              </a:spcAft>
              <a:buClr>
                <a:srgbClr val="262626"/>
              </a:buClr>
              <a:buSzPts val="2400"/>
              <a:buChar char=" "/>
              <a:defRPr sz="2400"/>
            </a:lvl3pPr>
            <a:lvl4pPr marL="1828800" lvl="3" indent="-355600" algn="l">
              <a:lnSpc>
                <a:spcPct val="85000"/>
              </a:lnSpc>
              <a:spcBef>
                <a:spcPts val="600"/>
              </a:spcBef>
              <a:spcAft>
                <a:spcPts val="0"/>
              </a:spcAft>
              <a:buClr>
                <a:srgbClr val="262626"/>
              </a:buClr>
              <a:buSzPts val="2000"/>
              <a:buChar char=" "/>
              <a:defRPr sz="2000"/>
            </a:lvl4pPr>
            <a:lvl5pPr marL="2286000" lvl="4" indent="-355600" algn="l">
              <a:lnSpc>
                <a:spcPct val="85000"/>
              </a:lnSpc>
              <a:spcBef>
                <a:spcPts val="600"/>
              </a:spcBef>
              <a:spcAft>
                <a:spcPts val="0"/>
              </a:spcAft>
              <a:buClr>
                <a:srgbClr val="262626"/>
              </a:buClr>
              <a:buSzPts val="2000"/>
              <a:buChar char=" "/>
              <a:defRPr sz="2000"/>
            </a:lvl5pPr>
            <a:lvl6pPr marL="2743200" lvl="5" indent="-355600" algn="l">
              <a:lnSpc>
                <a:spcPct val="85000"/>
              </a:lnSpc>
              <a:spcBef>
                <a:spcPts val="600"/>
              </a:spcBef>
              <a:spcAft>
                <a:spcPts val="0"/>
              </a:spcAft>
              <a:buClr>
                <a:srgbClr val="262626"/>
              </a:buClr>
              <a:buSzPts val="2000"/>
              <a:buChar char=" "/>
              <a:defRPr sz="2000"/>
            </a:lvl6pPr>
            <a:lvl7pPr marL="3200400" lvl="6" indent="-355600" algn="l">
              <a:lnSpc>
                <a:spcPct val="85000"/>
              </a:lnSpc>
              <a:spcBef>
                <a:spcPts val="600"/>
              </a:spcBef>
              <a:spcAft>
                <a:spcPts val="0"/>
              </a:spcAft>
              <a:buClr>
                <a:srgbClr val="262626"/>
              </a:buClr>
              <a:buSzPts val="2000"/>
              <a:buChar char=" "/>
              <a:defRPr sz="2000"/>
            </a:lvl7pPr>
            <a:lvl8pPr marL="3657600" lvl="7" indent="-355600" algn="l">
              <a:lnSpc>
                <a:spcPct val="85000"/>
              </a:lnSpc>
              <a:spcBef>
                <a:spcPts val="600"/>
              </a:spcBef>
              <a:spcAft>
                <a:spcPts val="0"/>
              </a:spcAft>
              <a:buClr>
                <a:srgbClr val="262626"/>
              </a:buClr>
              <a:buSzPts val="2000"/>
              <a:buChar char=" "/>
              <a:defRPr sz="2000"/>
            </a:lvl8pPr>
            <a:lvl9pPr marL="4114800" lvl="8" indent="-355600" algn="l">
              <a:lnSpc>
                <a:spcPct val="85000"/>
              </a:lnSpc>
              <a:spcBef>
                <a:spcPts val="600"/>
              </a:spcBef>
              <a:spcAft>
                <a:spcPts val="0"/>
              </a:spcAft>
              <a:buClr>
                <a:srgbClr val="262626"/>
              </a:buClr>
              <a:buSzPts val="2000"/>
              <a:buChar char=" "/>
              <a:defRPr sz="2000"/>
            </a:lvl9pPr>
          </a:lstStyle>
          <a:p>
            <a:endParaRPr/>
          </a:p>
        </p:txBody>
      </p:sp>
      <p:sp>
        <p:nvSpPr>
          <p:cNvPr id="63" name="Google Shape;63;p9"/>
          <p:cNvSpPr txBox="1">
            <a:spLocks noGrp="1"/>
          </p:cNvSpPr>
          <p:nvPr>
            <p:ph type="body" idx="2"/>
          </p:nvPr>
        </p:nvSpPr>
        <p:spPr>
          <a:xfrm>
            <a:off x="8275982" y="2511813"/>
            <a:ext cx="3398520" cy="3126987"/>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200"/>
              </a:spcBef>
              <a:spcAft>
                <a:spcPts val="0"/>
              </a:spcAft>
              <a:buClr>
                <a:srgbClr val="262626"/>
              </a:buClr>
              <a:buSzPts val="1800"/>
              <a:buFont typeface="Calibri"/>
              <a:buNone/>
              <a:defRPr sz="1800">
                <a:solidFill>
                  <a:srgbClr val="262626"/>
                </a:solidFill>
              </a:defRPr>
            </a:lvl1pPr>
            <a:lvl2pPr marL="914400" lvl="1" indent="-228600" algn="l">
              <a:lnSpc>
                <a:spcPct val="85000"/>
              </a:lnSpc>
              <a:spcBef>
                <a:spcPts val="600"/>
              </a:spcBef>
              <a:spcAft>
                <a:spcPts val="0"/>
              </a:spcAft>
              <a:buClr>
                <a:srgbClr val="262626"/>
              </a:buClr>
              <a:buSzPts val="1200"/>
              <a:buNone/>
              <a:defRPr sz="1200"/>
            </a:lvl2pPr>
            <a:lvl3pPr marL="1371600" lvl="2" indent="-228600" algn="l">
              <a:lnSpc>
                <a:spcPct val="85000"/>
              </a:lnSpc>
              <a:spcBef>
                <a:spcPts val="600"/>
              </a:spcBef>
              <a:spcAft>
                <a:spcPts val="0"/>
              </a:spcAft>
              <a:buClr>
                <a:srgbClr val="262626"/>
              </a:buClr>
              <a:buSzPts val="1000"/>
              <a:buNone/>
              <a:defRPr sz="1000"/>
            </a:lvl3pPr>
            <a:lvl4pPr marL="1828800" lvl="3" indent="-228600" algn="l">
              <a:lnSpc>
                <a:spcPct val="85000"/>
              </a:lnSpc>
              <a:spcBef>
                <a:spcPts val="600"/>
              </a:spcBef>
              <a:spcAft>
                <a:spcPts val="0"/>
              </a:spcAft>
              <a:buClr>
                <a:srgbClr val="262626"/>
              </a:buClr>
              <a:buSzPts val="900"/>
              <a:buNone/>
              <a:defRPr sz="900"/>
            </a:lvl4pPr>
            <a:lvl5pPr marL="2286000" lvl="4" indent="-228600" algn="l">
              <a:lnSpc>
                <a:spcPct val="85000"/>
              </a:lnSpc>
              <a:spcBef>
                <a:spcPts val="600"/>
              </a:spcBef>
              <a:spcAft>
                <a:spcPts val="0"/>
              </a:spcAft>
              <a:buClr>
                <a:srgbClr val="262626"/>
              </a:buClr>
              <a:buSzPts val="900"/>
              <a:buNone/>
              <a:defRPr sz="900"/>
            </a:lvl5pPr>
            <a:lvl6pPr marL="2743200" lvl="5" indent="-228600" algn="l">
              <a:lnSpc>
                <a:spcPct val="85000"/>
              </a:lnSpc>
              <a:spcBef>
                <a:spcPts val="600"/>
              </a:spcBef>
              <a:spcAft>
                <a:spcPts val="0"/>
              </a:spcAft>
              <a:buClr>
                <a:srgbClr val="262626"/>
              </a:buClr>
              <a:buSzPts val="900"/>
              <a:buNone/>
              <a:defRPr sz="900"/>
            </a:lvl6pPr>
            <a:lvl7pPr marL="3200400" lvl="6" indent="-228600" algn="l">
              <a:lnSpc>
                <a:spcPct val="85000"/>
              </a:lnSpc>
              <a:spcBef>
                <a:spcPts val="600"/>
              </a:spcBef>
              <a:spcAft>
                <a:spcPts val="0"/>
              </a:spcAft>
              <a:buClr>
                <a:srgbClr val="262626"/>
              </a:buClr>
              <a:buSzPts val="900"/>
              <a:buNone/>
              <a:defRPr sz="900"/>
            </a:lvl7pPr>
            <a:lvl8pPr marL="3657600" lvl="7" indent="-228600" algn="l">
              <a:lnSpc>
                <a:spcPct val="85000"/>
              </a:lnSpc>
              <a:spcBef>
                <a:spcPts val="600"/>
              </a:spcBef>
              <a:spcAft>
                <a:spcPts val="0"/>
              </a:spcAft>
              <a:buClr>
                <a:srgbClr val="262626"/>
              </a:buClr>
              <a:buSzPts val="900"/>
              <a:buNone/>
              <a:defRPr sz="900"/>
            </a:lvl8pPr>
            <a:lvl9pPr marL="4114800" lvl="8" indent="-228600" algn="l">
              <a:lnSpc>
                <a:spcPct val="85000"/>
              </a:lnSpc>
              <a:spcBef>
                <a:spcPts val="600"/>
              </a:spcBef>
              <a:spcAft>
                <a:spcPts val="0"/>
              </a:spcAft>
              <a:buClr>
                <a:srgbClr val="262626"/>
              </a:buClr>
              <a:buSzPts val="900"/>
              <a:buNone/>
              <a:defRPr sz="900"/>
            </a:lvl9pPr>
          </a:lstStyle>
          <a:p>
            <a:endParaRPr/>
          </a:p>
        </p:txBody>
      </p:sp>
      <p:sp>
        <p:nvSpPr>
          <p:cNvPr id="64" name="Google Shape;64;p9"/>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300" b="0">
                <a:solidFill>
                  <a:srgbClr val="FFFFFF"/>
                </a:solidFill>
                <a:latin typeface="Calibri"/>
                <a:ea typeface="Calibri"/>
                <a:cs typeface="Calibri"/>
                <a:sym typeface="Calibri"/>
              </a:defRPr>
            </a:lvl1pPr>
            <a:lvl2pPr marL="0" lvl="1" indent="0" algn="r">
              <a:spcBef>
                <a:spcPts val="0"/>
              </a:spcBef>
              <a:buNone/>
              <a:defRPr sz="10300" b="0">
                <a:solidFill>
                  <a:srgbClr val="FFFFFF"/>
                </a:solidFill>
                <a:latin typeface="Calibri"/>
                <a:ea typeface="Calibri"/>
                <a:cs typeface="Calibri"/>
                <a:sym typeface="Calibri"/>
              </a:defRPr>
            </a:lvl2pPr>
            <a:lvl3pPr marL="0" lvl="2" indent="0" algn="r">
              <a:spcBef>
                <a:spcPts val="0"/>
              </a:spcBef>
              <a:buNone/>
              <a:defRPr sz="10300" b="0">
                <a:solidFill>
                  <a:srgbClr val="FFFFFF"/>
                </a:solidFill>
                <a:latin typeface="Calibri"/>
                <a:ea typeface="Calibri"/>
                <a:cs typeface="Calibri"/>
                <a:sym typeface="Calibri"/>
              </a:defRPr>
            </a:lvl3pPr>
            <a:lvl4pPr marL="0" lvl="3" indent="0" algn="r">
              <a:spcBef>
                <a:spcPts val="0"/>
              </a:spcBef>
              <a:buNone/>
              <a:defRPr sz="10300" b="0">
                <a:solidFill>
                  <a:srgbClr val="FFFFFF"/>
                </a:solidFill>
                <a:latin typeface="Calibri"/>
                <a:ea typeface="Calibri"/>
                <a:cs typeface="Calibri"/>
                <a:sym typeface="Calibri"/>
              </a:defRPr>
            </a:lvl4pPr>
            <a:lvl5pPr marL="0" lvl="4" indent="0" algn="r">
              <a:spcBef>
                <a:spcPts val="0"/>
              </a:spcBef>
              <a:buNone/>
              <a:defRPr sz="10300" b="0">
                <a:solidFill>
                  <a:srgbClr val="FFFFFF"/>
                </a:solidFill>
                <a:latin typeface="Calibri"/>
                <a:ea typeface="Calibri"/>
                <a:cs typeface="Calibri"/>
                <a:sym typeface="Calibri"/>
              </a:defRPr>
            </a:lvl5pPr>
            <a:lvl6pPr marL="0" lvl="5" indent="0" algn="r">
              <a:spcBef>
                <a:spcPts val="0"/>
              </a:spcBef>
              <a:buNone/>
              <a:defRPr sz="10300" b="0">
                <a:solidFill>
                  <a:srgbClr val="FFFFFF"/>
                </a:solidFill>
                <a:latin typeface="Calibri"/>
                <a:ea typeface="Calibri"/>
                <a:cs typeface="Calibri"/>
                <a:sym typeface="Calibri"/>
              </a:defRPr>
            </a:lvl6pPr>
            <a:lvl7pPr marL="0" lvl="6" indent="0" algn="r">
              <a:spcBef>
                <a:spcPts val="0"/>
              </a:spcBef>
              <a:buNone/>
              <a:defRPr sz="10300" b="0">
                <a:solidFill>
                  <a:srgbClr val="FFFFFF"/>
                </a:solidFill>
                <a:latin typeface="Calibri"/>
                <a:ea typeface="Calibri"/>
                <a:cs typeface="Calibri"/>
                <a:sym typeface="Calibri"/>
              </a:defRPr>
            </a:lvl7pPr>
            <a:lvl8pPr marL="0" lvl="7" indent="0" algn="r">
              <a:spcBef>
                <a:spcPts val="0"/>
              </a:spcBef>
              <a:buNone/>
              <a:defRPr sz="10300" b="0">
                <a:solidFill>
                  <a:srgbClr val="FFFFFF"/>
                </a:solidFill>
                <a:latin typeface="Calibri"/>
                <a:ea typeface="Calibri"/>
                <a:cs typeface="Calibri"/>
                <a:sym typeface="Calibri"/>
              </a:defRPr>
            </a:lvl8pPr>
            <a:lvl9pPr marL="0" lvl="8" indent="0" algn="r">
              <a:spcBef>
                <a:spcPts val="0"/>
              </a:spcBef>
              <a:buNone/>
              <a:defRPr sz="10300" b="0">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accent1"/>
        </a:solidFill>
        <a:effectLst/>
      </p:bgPr>
    </p:bg>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649224" y="5418667"/>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3200"/>
              <a:buFont typeface="Calibri"/>
              <a:buNone/>
              <a:defRPr sz="32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a:spLocks noGrp="1"/>
          </p:cNvSpPr>
          <p:nvPr>
            <p:ph type="pic" idx="2"/>
          </p:nvPr>
        </p:nvSpPr>
        <p:spPr>
          <a:xfrm>
            <a:off x="0" y="0"/>
            <a:ext cx="12192000" cy="5330952"/>
          </a:xfrm>
          <a:prstGeom prst="rect">
            <a:avLst/>
          </a:prstGeom>
          <a:solidFill>
            <a:srgbClr val="FBCB99"/>
          </a:solidFill>
          <a:ln>
            <a:noFill/>
          </a:ln>
        </p:spPr>
        <p:txBody>
          <a:bodyPr spcFirstLastPara="1" wrap="square" lIns="91425" tIns="45700" rIns="91425" bIns="45700" anchor="t" anchorCtr="0">
            <a:noAutofit/>
          </a:bodyPr>
          <a:lstStyle>
            <a:lvl1pPr marR="0" lvl="0" algn="ctr" rtl="0">
              <a:lnSpc>
                <a:spcPct val="85000"/>
              </a:lnSpc>
              <a:spcBef>
                <a:spcPts val="800"/>
              </a:spcBef>
              <a:spcAft>
                <a:spcPts val="0"/>
              </a:spcAft>
              <a:buClr>
                <a:srgbClr val="3F3F3F"/>
              </a:buClr>
              <a:buSzPts val="3200"/>
              <a:buFont typeface="Arial"/>
              <a:buNone/>
              <a:defRPr sz="3200" b="0" i="0" u="none" strike="noStrike" cap="none">
                <a:solidFill>
                  <a:srgbClr val="3F3F3F"/>
                </a:solidFill>
                <a:latin typeface="Calibri"/>
                <a:ea typeface="Calibri"/>
                <a:cs typeface="Calibri"/>
                <a:sym typeface="Calibri"/>
              </a:defRPr>
            </a:lvl1pPr>
            <a:lvl2pPr marR="0" lvl="1" algn="l" rtl="0">
              <a:lnSpc>
                <a:spcPct val="85000"/>
              </a:lnSpc>
              <a:spcBef>
                <a:spcPts val="600"/>
              </a:spcBef>
              <a:spcAft>
                <a:spcPts val="0"/>
              </a:spcAft>
              <a:buClr>
                <a:srgbClr val="262626"/>
              </a:buClr>
              <a:buSzPts val="2800"/>
              <a:buFont typeface="Arial"/>
              <a:buNone/>
              <a:defRPr sz="2800" b="0" i="0" u="none" strike="noStrike" cap="none">
                <a:solidFill>
                  <a:srgbClr val="262626"/>
                </a:solidFill>
                <a:latin typeface="Calibri"/>
                <a:ea typeface="Calibri"/>
                <a:cs typeface="Calibri"/>
                <a:sym typeface="Calibri"/>
              </a:defRPr>
            </a:lvl2pPr>
            <a:lvl3pPr marR="0" lvl="2" algn="l" rtl="0">
              <a:lnSpc>
                <a:spcPct val="85000"/>
              </a:lnSpc>
              <a:spcBef>
                <a:spcPts val="600"/>
              </a:spcBef>
              <a:spcAft>
                <a:spcPts val="0"/>
              </a:spcAft>
              <a:buClr>
                <a:srgbClr val="262626"/>
              </a:buClr>
              <a:buSzPts val="2400"/>
              <a:buFont typeface="Arial"/>
              <a:buNone/>
              <a:defRPr sz="2400" b="0" i="1" u="none" strike="noStrike" cap="none">
                <a:solidFill>
                  <a:srgbClr val="262626"/>
                </a:solidFill>
                <a:latin typeface="Calibri"/>
                <a:ea typeface="Calibri"/>
                <a:cs typeface="Calibri"/>
                <a:sym typeface="Calibri"/>
              </a:defRPr>
            </a:lvl3pPr>
            <a:lvl4pPr marR="0" lvl="3"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4pPr>
            <a:lvl5pPr marR="0" lvl="4"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5pPr>
            <a:lvl6pPr marR="0" lvl="5"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6pPr>
            <a:lvl7pPr marR="0" lvl="6"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7pPr>
            <a:lvl8pPr marR="0" lvl="7"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8pPr>
            <a:lvl9pPr marR="0" lvl="8"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9pPr>
          </a:lstStyle>
          <a:p>
            <a:endParaRPr/>
          </a:p>
        </p:txBody>
      </p:sp>
      <p:sp>
        <p:nvSpPr>
          <p:cNvPr id="70" name="Google Shape;70;p10"/>
          <p:cNvSpPr txBox="1">
            <a:spLocks noGrp="1"/>
          </p:cNvSpPr>
          <p:nvPr>
            <p:ph type="body" idx="1"/>
          </p:nvPr>
        </p:nvSpPr>
        <p:spPr>
          <a:xfrm>
            <a:off x="676656" y="5909735"/>
            <a:ext cx="9229344" cy="533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300"/>
              </a:spcBef>
              <a:spcAft>
                <a:spcPts val="0"/>
              </a:spcAft>
              <a:buClr>
                <a:srgbClr val="262626"/>
              </a:buClr>
              <a:buSzPts val="1400"/>
              <a:buNone/>
              <a:defRPr sz="1400">
                <a:solidFill>
                  <a:srgbClr val="262626"/>
                </a:solidFill>
              </a:defRPr>
            </a:lvl1pPr>
            <a:lvl2pPr marL="914400" lvl="1" indent="-228600" algn="l">
              <a:lnSpc>
                <a:spcPct val="85000"/>
              </a:lnSpc>
              <a:spcBef>
                <a:spcPts val="600"/>
              </a:spcBef>
              <a:spcAft>
                <a:spcPts val="0"/>
              </a:spcAft>
              <a:buClr>
                <a:srgbClr val="262626"/>
              </a:buClr>
              <a:buSzPts val="1200"/>
              <a:buNone/>
              <a:defRPr sz="1200"/>
            </a:lvl2pPr>
            <a:lvl3pPr marL="1371600" lvl="2" indent="-228600" algn="l">
              <a:lnSpc>
                <a:spcPct val="85000"/>
              </a:lnSpc>
              <a:spcBef>
                <a:spcPts val="600"/>
              </a:spcBef>
              <a:spcAft>
                <a:spcPts val="0"/>
              </a:spcAft>
              <a:buClr>
                <a:srgbClr val="262626"/>
              </a:buClr>
              <a:buSzPts val="1000"/>
              <a:buNone/>
              <a:defRPr sz="1000"/>
            </a:lvl3pPr>
            <a:lvl4pPr marL="1828800" lvl="3" indent="-228600" algn="l">
              <a:lnSpc>
                <a:spcPct val="85000"/>
              </a:lnSpc>
              <a:spcBef>
                <a:spcPts val="600"/>
              </a:spcBef>
              <a:spcAft>
                <a:spcPts val="0"/>
              </a:spcAft>
              <a:buClr>
                <a:srgbClr val="262626"/>
              </a:buClr>
              <a:buSzPts val="900"/>
              <a:buNone/>
              <a:defRPr sz="900"/>
            </a:lvl4pPr>
            <a:lvl5pPr marL="2286000" lvl="4" indent="-228600" algn="l">
              <a:lnSpc>
                <a:spcPct val="85000"/>
              </a:lnSpc>
              <a:spcBef>
                <a:spcPts val="600"/>
              </a:spcBef>
              <a:spcAft>
                <a:spcPts val="0"/>
              </a:spcAft>
              <a:buClr>
                <a:srgbClr val="262626"/>
              </a:buClr>
              <a:buSzPts val="900"/>
              <a:buNone/>
              <a:defRPr sz="900"/>
            </a:lvl5pPr>
            <a:lvl6pPr marL="2743200" lvl="5" indent="-228600" algn="l">
              <a:lnSpc>
                <a:spcPct val="85000"/>
              </a:lnSpc>
              <a:spcBef>
                <a:spcPts val="600"/>
              </a:spcBef>
              <a:spcAft>
                <a:spcPts val="0"/>
              </a:spcAft>
              <a:buClr>
                <a:srgbClr val="262626"/>
              </a:buClr>
              <a:buSzPts val="900"/>
              <a:buNone/>
              <a:defRPr sz="900"/>
            </a:lvl6pPr>
            <a:lvl7pPr marL="3200400" lvl="6" indent="-228600" algn="l">
              <a:lnSpc>
                <a:spcPct val="85000"/>
              </a:lnSpc>
              <a:spcBef>
                <a:spcPts val="600"/>
              </a:spcBef>
              <a:spcAft>
                <a:spcPts val="0"/>
              </a:spcAft>
              <a:buClr>
                <a:srgbClr val="262626"/>
              </a:buClr>
              <a:buSzPts val="900"/>
              <a:buNone/>
              <a:defRPr sz="900"/>
            </a:lvl7pPr>
            <a:lvl8pPr marL="3657600" lvl="7" indent="-228600" algn="l">
              <a:lnSpc>
                <a:spcPct val="85000"/>
              </a:lnSpc>
              <a:spcBef>
                <a:spcPts val="600"/>
              </a:spcBef>
              <a:spcAft>
                <a:spcPts val="0"/>
              </a:spcAft>
              <a:buClr>
                <a:srgbClr val="262626"/>
              </a:buClr>
              <a:buSzPts val="900"/>
              <a:buNone/>
              <a:defRPr sz="900"/>
            </a:lvl8pPr>
            <a:lvl9pPr marL="4114800" lvl="8" indent="-228600" algn="l">
              <a:lnSpc>
                <a:spcPct val="85000"/>
              </a:lnSpc>
              <a:spcBef>
                <a:spcPts val="600"/>
              </a:spcBef>
              <a:spcAft>
                <a:spcPts val="0"/>
              </a:spcAft>
              <a:buClr>
                <a:srgbClr val="262626"/>
              </a:buClr>
              <a:buSzPts val="900"/>
              <a:buNone/>
              <a:defRPr sz="900"/>
            </a:lvl9pPr>
          </a:lstStyle>
          <a:p>
            <a:endParaRPr/>
          </a:p>
        </p:txBody>
      </p:sp>
      <p:sp>
        <p:nvSpPr>
          <p:cNvPr id="71" name="Google Shape;71;p10"/>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300" b="0">
                <a:solidFill>
                  <a:srgbClr val="FFFFFF"/>
                </a:solidFill>
                <a:latin typeface="Calibri"/>
                <a:ea typeface="Calibri"/>
                <a:cs typeface="Calibri"/>
                <a:sym typeface="Calibri"/>
              </a:defRPr>
            </a:lvl1pPr>
            <a:lvl2pPr marL="0" lvl="1" indent="0" algn="r">
              <a:spcBef>
                <a:spcPts val="0"/>
              </a:spcBef>
              <a:buNone/>
              <a:defRPr sz="10300" b="0">
                <a:solidFill>
                  <a:srgbClr val="FFFFFF"/>
                </a:solidFill>
                <a:latin typeface="Calibri"/>
                <a:ea typeface="Calibri"/>
                <a:cs typeface="Calibri"/>
                <a:sym typeface="Calibri"/>
              </a:defRPr>
            </a:lvl2pPr>
            <a:lvl3pPr marL="0" lvl="2" indent="0" algn="r">
              <a:spcBef>
                <a:spcPts val="0"/>
              </a:spcBef>
              <a:buNone/>
              <a:defRPr sz="10300" b="0">
                <a:solidFill>
                  <a:srgbClr val="FFFFFF"/>
                </a:solidFill>
                <a:latin typeface="Calibri"/>
                <a:ea typeface="Calibri"/>
                <a:cs typeface="Calibri"/>
                <a:sym typeface="Calibri"/>
              </a:defRPr>
            </a:lvl3pPr>
            <a:lvl4pPr marL="0" lvl="3" indent="0" algn="r">
              <a:spcBef>
                <a:spcPts val="0"/>
              </a:spcBef>
              <a:buNone/>
              <a:defRPr sz="10300" b="0">
                <a:solidFill>
                  <a:srgbClr val="FFFFFF"/>
                </a:solidFill>
                <a:latin typeface="Calibri"/>
                <a:ea typeface="Calibri"/>
                <a:cs typeface="Calibri"/>
                <a:sym typeface="Calibri"/>
              </a:defRPr>
            </a:lvl4pPr>
            <a:lvl5pPr marL="0" lvl="4" indent="0" algn="r">
              <a:spcBef>
                <a:spcPts val="0"/>
              </a:spcBef>
              <a:buNone/>
              <a:defRPr sz="10300" b="0">
                <a:solidFill>
                  <a:srgbClr val="FFFFFF"/>
                </a:solidFill>
                <a:latin typeface="Calibri"/>
                <a:ea typeface="Calibri"/>
                <a:cs typeface="Calibri"/>
                <a:sym typeface="Calibri"/>
              </a:defRPr>
            </a:lvl5pPr>
            <a:lvl6pPr marL="0" lvl="5" indent="0" algn="r">
              <a:spcBef>
                <a:spcPts val="0"/>
              </a:spcBef>
              <a:buNone/>
              <a:defRPr sz="10300" b="0">
                <a:solidFill>
                  <a:srgbClr val="FFFFFF"/>
                </a:solidFill>
                <a:latin typeface="Calibri"/>
                <a:ea typeface="Calibri"/>
                <a:cs typeface="Calibri"/>
                <a:sym typeface="Calibri"/>
              </a:defRPr>
            </a:lvl6pPr>
            <a:lvl7pPr marL="0" lvl="6" indent="0" algn="r">
              <a:spcBef>
                <a:spcPts val="0"/>
              </a:spcBef>
              <a:buNone/>
              <a:defRPr sz="10300" b="0">
                <a:solidFill>
                  <a:srgbClr val="FFFFFF"/>
                </a:solidFill>
                <a:latin typeface="Calibri"/>
                <a:ea typeface="Calibri"/>
                <a:cs typeface="Calibri"/>
                <a:sym typeface="Calibri"/>
              </a:defRPr>
            </a:lvl7pPr>
            <a:lvl8pPr marL="0" lvl="7" indent="0" algn="r">
              <a:spcBef>
                <a:spcPts val="0"/>
              </a:spcBef>
              <a:buNone/>
              <a:defRPr sz="10300" b="0">
                <a:solidFill>
                  <a:srgbClr val="FFFFFF"/>
                </a:solidFill>
                <a:latin typeface="Calibri"/>
                <a:ea typeface="Calibri"/>
                <a:cs typeface="Calibri"/>
                <a:sym typeface="Calibri"/>
              </a:defRPr>
            </a:lvl8pPr>
            <a:lvl9pPr marL="0" lvl="8" indent="0" algn="r">
              <a:spcBef>
                <a:spcPts val="0"/>
              </a:spcBef>
              <a:buNone/>
              <a:defRPr sz="10300" b="0">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txBox="1">
            <a:spLocks noGrp="1"/>
          </p:cNvSpPr>
          <p:nvPr>
            <p:ph type="body" idx="1"/>
          </p:nvPr>
        </p:nvSpPr>
        <p:spPr>
          <a:xfrm rot="5400000">
            <a:off x="4170426" y="-1482090"/>
            <a:ext cx="3766185" cy="10753725"/>
          </a:xfrm>
          <a:prstGeom prst="rect">
            <a:avLst/>
          </a:prstGeom>
          <a:noFill/>
          <a:ln>
            <a:noFill/>
          </a:ln>
        </p:spPr>
        <p:txBody>
          <a:bodyPr spcFirstLastPara="1" wrap="square" lIns="91425" tIns="45700" rIns="91425" bIns="45700" anchor="t" anchorCtr="0">
            <a:noAutofit/>
          </a:bodyPr>
          <a:lstStyle>
            <a:lvl1pPr marL="457200" lvl="0" indent="-342900" algn="l">
              <a:lnSpc>
                <a:spcPct val="85000"/>
              </a:lnSpc>
              <a:spcBef>
                <a:spcPts val="1300"/>
              </a:spcBef>
              <a:spcAft>
                <a:spcPts val="0"/>
              </a:spcAft>
              <a:buClr>
                <a:srgbClr val="262626"/>
              </a:buClr>
              <a:buSzPts val="1800"/>
              <a:buChar char=" "/>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77" name="Google Shape;77;p1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rot="5400000">
            <a:off x="7658100" y="1781175"/>
            <a:ext cx="4800600" cy="2628900"/>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1938338" y="-452437"/>
            <a:ext cx="5400675" cy="7734300"/>
          </a:xfrm>
          <a:prstGeom prst="rect">
            <a:avLst/>
          </a:prstGeom>
          <a:noFill/>
          <a:ln>
            <a:noFill/>
          </a:ln>
        </p:spPr>
        <p:txBody>
          <a:bodyPr spcFirstLastPara="1" wrap="square" lIns="91425" tIns="45700" rIns="91425" bIns="45700" anchor="t" anchorCtr="0">
            <a:noAutofit/>
          </a:bodyPr>
          <a:lstStyle>
            <a:lvl1pPr marL="457200" lvl="0" indent="-342900" algn="l">
              <a:lnSpc>
                <a:spcPct val="85000"/>
              </a:lnSpc>
              <a:spcBef>
                <a:spcPts val="1300"/>
              </a:spcBef>
              <a:spcAft>
                <a:spcPts val="0"/>
              </a:spcAft>
              <a:buClr>
                <a:srgbClr val="262626"/>
              </a:buClr>
              <a:buSzPts val="1800"/>
              <a:buChar char=" "/>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83" name="Google Shape;8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chemeClr val="accent1"/>
              </a:buClr>
              <a:buSzPts val="5400"/>
              <a:buFont typeface="Calibri"/>
              <a:buNone/>
              <a:defRPr sz="54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Autofit/>
          </a:bodyPr>
          <a:lstStyle>
            <a:lvl1pPr marL="457200" marR="0" lvl="0" indent="-381000" algn="l" rtl="0">
              <a:lnSpc>
                <a:spcPct val="85000"/>
              </a:lnSpc>
              <a:spcBef>
                <a:spcPts val="13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1pPr>
            <a:lvl2pPr marL="914400" marR="0" lvl="1" indent="-381000" algn="l" rtl="0">
              <a:lnSpc>
                <a:spcPct val="85000"/>
              </a:lnSpc>
              <a:spcBef>
                <a:spcPts val="6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2pPr>
            <a:lvl3pPr marL="1371600" marR="0" lvl="2" indent="-355600" algn="l" rtl="0">
              <a:lnSpc>
                <a:spcPct val="85000"/>
              </a:lnSpc>
              <a:spcBef>
                <a:spcPts val="600"/>
              </a:spcBef>
              <a:spcAft>
                <a:spcPts val="0"/>
              </a:spcAft>
              <a:buClr>
                <a:srgbClr val="262626"/>
              </a:buClr>
              <a:buSzPts val="2000"/>
              <a:buFont typeface="Arial"/>
              <a:buChar char=" "/>
              <a:defRPr sz="2000" b="0" i="1" u="none" strike="noStrike" cap="none">
                <a:solidFill>
                  <a:srgbClr val="262626"/>
                </a:solidFill>
                <a:latin typeface="Calibri"/>
                <a:ea typeface="Calibri"/>
                <a:cs typeface="Calibri"/>
                <a:sym typeface="Calibri"/>
              </a:defRPr>
            </a:lvl3pPr>
            <a:lvl4pPr marL="1828800" marR="0" lvl="3"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4pPr>
            <a:lvl5pPr marL="2286000" marR="0" lvl="4"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5pPr>
            <a:lvl6pPr marL="2743200" marR="0" lvl="5"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6pPr>
            <a:lvl7pPr marL="3200400" marR="0" lvl="6"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7pPr>
            <a:lvl8pPr marL="3657600" marR="0" lvl="7"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8pPr>
            <a:lvl9pPr marL="4114800" marR="0" lvl="8"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300" b="0" i="0" u="none" strike="noStrike" cap="none">
                <a:solidFill>
                  <a:schemeClr val="accent1"/>
                </a:solidFill>
                <a:latin typeface="Calibri"/>
                <a:ea typeface="Calibri"/>
                <a:cs typeface="Calibri"/>
                <a:sym typeface="Calibri"/>
              </a:defRPr>
            </a:lvl1pPr>
            <a:lvl2pPr marL="0" marR="0" lvl="1" indent="0" algn="r" rtl="0">
              <a:spcBef>
                <a:spcPts val="0"/>
              </a:spcBef>
              <a:buNone/>
              <a:defRPr sz="10300" b="0" i="0" u="none" strike="noStrike" cap="none">
                <a:solidFill>
                  <a:schemeClr val="accent1"/>
                </a:solidFill>
                <a:latin typeface="Calibri"/>
                <a:ea typeface="Calibri"/>
                <a:cs typeface="Calibri"/>
                <a:sym typeface="Calibri"/>
              </a:defRPr>
            </a:lvl2pPr>
            <a:lvl3pPr marL="0" marR="0" lvl="2" indent="0" algn="r" rtl="0">
              <a:spcBef>
                <a:spcPts val="0"/>
              </a:spcBef>
              <a:buNone/>
              <a:defRPr sz="10300" b="0" i="0" u="none" strike="noStrike" cap="none">
                <a:solidFill>
                  <a:schemeClr val="accent1"/>
                </a:solidFill>
                <a:latin typeface="Calibri"/>
                <a:ea typeface="Calibri"/>
                <a:cs typeface="Calibri"/>
                <a:sym typeface="Calibri"/>
              </a:defRPr>
            </a:lvl3pPr>
            <a:lvl4pPr marL="0" marR="0" lvl="3" indent="0" algn="r" rtl="0">
              <a:spcBef>
                <a:spcPts val="0"/>
              </a:spcBef>
              <a:buNone/>
              <a:defRPr sz="10300" b="0" i="0" u="none" strike="noStrike" cap="none">
                <a:solidFill>
                  <a:schemeClr val="accent1"/>
                </a:solidFill>
                <a:latin typeface="Calibri"/>
                <a:ea typeface="Calibri"/>
                <a:cs typeface="Calibri"/>
                <a:sym typeface="Calibri"/>
              </a:defRPr>
            </a:lvl4pPr>
            <a:lvl5pPr marL="0" marR="0" lvl="4" indent="0" algn="r" rtl="0">
              <a:spcBef>
                <a:spcPts val="0"/>
              </a:spcBef>
              <a:buNone/>
              <a:defRPr sz="10300" b="0" i="0" u="none" strike="noStrike" cap="none">
                <a:solidFill>
                  <a:schemeClr val="accent1"/>
                </a:solidFill>
                <a:latin typeface="Calibri"/>
                <a:ea typeface="Calibri"/>
                <a:cs typeface="Calibri"/>
                <a:sym typeface="Calibri"/>
              </a:defRPr>
            </a:lvl5pPr>
            <a:lvl6pPr marL="0" marR="0" lvl="5" indent="0" algn="r" rtl="0">
              <a:spcBef>
                <a:spcPts val="0"/>
              </a:spcBef>
              <a:buNone/>
              <a:defRPr sz="10300" b="0" i="0" u="none" strike="noStrike" cap="none">
                <a:solidFill>
                  <a:schemeClr val="accent1"/>
                </a:solidFill>
                <a:latin typeface="Calibri"/>
                <a:ea typeface="Calibri"/>
                <a:cs typeface="Calibri"/>
                <a:sym typeface="Calibri"/>
              </a:defRPr>
            </a:lvl6pPr>
            <a:lvl7pPr marL="0" marR="0" lvl="6" indent="0" algn="r" rtl="0">
              <a:spcBef>
                <a:spcPts val="0"/>
              </a:spcBef>
              <a:buNone/>
              <a:defRPr sz="10300" b="0" i="0" u="none" strike="noStrike" cap="none">
                <a:solidFill>
                  <a:schemeClr val="accent1"/>
                </a:solidFill>
                <a:latin typeface="Calibri"/>
                <a:ea typeface="Calibri"/>
                <a:cs typeface="Calibri"/>
                <a:sym typeface="Calibri"/>
              </a:defRPr>
            </a:lvl7pPr>
            <a:lvl8pPr marL="0" marR="0" lvl="7" indent="0" algn="r" rtl="0">
              <a:spcBef>
                <a:spcPts val="0"/>
              </a:spcBef>
              <a:buNone/>
              <a:defRPr sz="10300" b="0" i="0" u="none" strike="noStrike" cap="none">
                <a:solidFill>
                  <a:schemeClr val="accent1"/>
                </a:solidFill>
                <a:latin typeface="Calibri"/>
                <a:ea typeface="Calibri"/>
                <a:cs typeface="Calibri"/>
                <a:sym typeface="Calibri"/>
              </a:defRPr>
            </a:lvl8pPr>
            <a:lvl9pPr marL="0" marR="0" lvl="8" indent="0" algn="r" rtl="0">
              <a:spcBef>
                <a:spcPts val="0"/>
              </a:spcBef>
              <a:buNone/>
              <a:defRPr sz="103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8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108" name="Google Shape;108;p16"/>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2100"/>
              </a:spcBef>
              <a:spcAft>
                <a:spcPts val="0"/>
              </a:spcAft>
              <a:buClr>
                <a:schemeClr val="dk2"/>
              </a:buClr>
              <a:buSzPts val="1900"/>
              <a:buChar char="○"/>
              <a:defRPr sz="1900">
                <a:solidFill>
                  <a:schemeClr val="dk2"/>
                </a:solidFill>
              </a:defRPr>
            </a:lvl2pPr>
            <a:lvl3pPr marL="1371600" lvl="2" indent="-349250" rtl="0">
              <a:lnSpc>
                <a:spcPct val="115000"/>
              </a:lnSpc>
              <a:spcBef>
                <a:spcPts val="2100"/>
              </a:spcBef>
              <a:spcAft>
                <a:spcPts val="0"/>
              </a:spcAft>
              <a:buClr>
                <a:schemeClr val="dk2"/>
              </a:buClr>
              <a:buSzPts val="1900"/>
              <a:buChar char="■"/>
              <a:defRPr sz="1900">
                <a:solidFill>
                  <a:schemeClr val="dk2"/>
                </a:solidFill>
              </a:defRPr>
            </a:lvl3pPr>
            <a:lvl4pPr marL="1828800" lvl="3" indent="-349250" rtl="0">
              <a:lnSpc>
                <a:spcPct val="115000"/>
              </a:lnSpc>
              <a:spcBef>
                <a:spcPts val="2100"/>
              </a:spcBef>
              <a:spcAft>
                <a:spcPts val="0"/>
              </a:spcAft>
              <a:buClr>
                <a:schemeClr val="dk2"/>
              </a:buClr>
              <a:buSzPts val="1900"/>
              <a:buChar char="●"/>
              <a:defRPr sz="1900">
                <a:solidFill>
                  <a:schemeClr val="dk2"/>
                </a:solidFill>
              </a:defRPr>
            </a:lvl4pPr>
            <a:lvl5pPr marL="2286000" lvl="4" indent="-349250" rtl="0">
              <a:lnSpc>
                <a:spcPct val="115000"/>
              </a:lnSpc>
              <a:spcBef>
                <a:spcPts val="2100"/>
              </a:spcBef>
              <a:spcAft>
                <a:spcPts val="0"/>
              </a:spcAft>
              <a:buClr>
                <a:schemeClr val="dk2"/>
              </a:buClr>
              <a:buSzPts val="1900"/>
              <a:buChar char="○"/>
              <a:defRPr sz="1900">
                <a:solidFill>
                  <a:schemeClr val="dk2"/>
                </a:solidFill>
              </a:defRPr>
            </a:lvl5pPr>
            <a:lvl6pPr marL="2743200" lvl="5" indent="-349250" rtl="0">
              <a:lnSpc>
                <a:spcPct val="115000"/>
              </a:lnSpc>
              <a:spcBef>
                <a:spcPts val="2100"/>
              </a:spcBef>
              <a:spcAft>
                <a:spcPts val="0"/>
              </a:spcAft>
              <a:buClr>
                <a:schemeClr val="dk2"/>
              </a:buClr>
              <a:buSzPts val="1900"/>
              <a:buChar char="■"/>
              <a:defRPr sz="1900">
                <a:solidFill>
                  <a:schemeClr val="dk2"/>
                </a:solidFill>
              </a:defRPr>
            </a:lvl6pPr>
            <a:lvl7pPr marL="3200400" lvl="6" indent="-349250" rtl="0">
              <a:lnSpc>
                <a:spcPct val="115000"/>
              </a:lnSpc>
              <a:spcBef>
                <a:spcPts val="2100"/>
              </a:spcBef>
              <a:spcAft>
                <a:spcPts val="0"/>
              </a:spcAft>
              <a:buClr>
                <a:schemeClr val="dk2"/>
              </a:buClr>
              <a:buSzPts val="1900"/>
              <a:buChar char="●"/>
              <a:defRPr sz="1900">
                <a:solidFill>
                  <a:schemeClr val="dk2"/>
                </a:solidFill>
              </a:defRPr>
            </a:lvl7pPr>
            <a:lvl8pPr marL="3657600" lvl="7" indent="-349250" rtl="0">
              <a:lnSpc>
                <a:spcPct val="115000"/>
              </a:lnSpc>
              <a:spcBef>
                <a:spcPts val="2100"/>
              </a:spcBef>
              <a:spcAft>
                <a:spcPts val="0"/>
              </a:spcAft>
              <a:buClr>
                <a:schemeClr val="dk2"/>
              </a:buClr>
              <a:buSzPts val="1900"/>
              <a:buChar char="○"/>
              <a:defRPr sz="1900">
                <a:solidFill>
                  <a:schemeClr val="dk2"/>
                </a:solidFill>
              </a:defRPr>
            </a:lvl8pPr>
            <a:lvl9pPr marL="4114800" lvl="8" indent="-349250"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09" name="Google Shape;109;p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5" r:id="rId13"/>
    <p:sldLayoutId id="2147483676" r:id="rId14"/>
    <p:sldLayoutId id="2147483677" r:id="rId15"/>
    <p:sldLayoutId id="2147483680" r:id="rId16"/>
    <p:sldLayoutId id="2147483681" r:id="rId17"/>
    <p:sldLayoutId id="2147483683" r:id="rId18"/>
    <p:sldLayoutId id="2147483685" r:id="rId19"/>
    <p:sldLayoutId id="2147483686" r:id="rId20"/>
    <p:sldLayoutId id="2147483687" r:id="rId21"/>
    <p:sldLayoutId id="2147483688"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lehd.ces.census.gov/"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hyperlink" Target="http://gss.norc.org" TargetMode="External"/><Relationship Id="rId7" Type="http://schemas.openxmlformats.org/officeDocument/2006/relationships/hyperlink" Target="https://www.census.gov/sipp/"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www.bls.gov/nls/" TargetMode="External"/><Relationship Id="rId5" Type="http://schemas.openxmlformats.org/officeDocument/2006/relationships/hyperlink" Target="https://www.census.gov/programs-surveys/cps.html" TargetMode="External"/><Relationship Id="rId4" Type="http://schemas.openxmlformats.org/officeDocument/2006/relationships/hyperlink" Target="https://www.census.gov/programs-surveys/ac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34.png"/><Relationship Id="rId3" Type="http://schemas.openxmlformats.org/officeDocument/2006/relationships/image" Target="../media/image3.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33.png"/><Relationship Id="rId2" Type="http://schemas.openxmlformats.org/officeDocument/2006/relationships/notesSlide" Target="../notesSlides/notesSlide9.xml"/><Relationship Id="rId16" Type="http://schemas.openxmlformats.org/officeDocument/2006/relationships/image" Target="../media/image32.png"/><Relationship Id="rId1" Type="http://schemas.openxmlformats.org/officeDocument/2006/relationships/slideLayout" Target="../slideLayouts/slideLayout35.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0.png"/><Relationship Id="rId15" Type="http://schemas.openxmlformats.org/officeDocument/2006/relationships/image" Target="../media/image31.png"/><Relationship Id="rId10" Type="http://schemas.openxmlformats.org/officeDocument/2006/relationships/image" Target="../media/image8.png"/><Relationship Id="rId4" Type="http://schemas.openxmlformats.org/officeDocument/2006/relationships/image" Target="../media/image29.png"/><Relationship Id="rId9" Type="http://schemas.openxmlformats.org/officeDocument/2006/relationships/image" Target="../media/image7.png"/><Relationship Id="rId1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hyperlink" Target="https://www.uspto.gov/sites/default/files/documents/Progress-and-Potential.pdf" TargetMode="Externa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6.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5.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5.png"/><Relationship Id="rId7"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7.png"/></Relationships>
</file>

<file path=ppt/slides/_rels/slide6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5.png"/><Relationship Id="rId7"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5.pn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5.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5.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6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aaas.org/resources/presentations-0" TargetMode="External"/><Relationship Id="rId2" Type="http://schemas.openxmlformats.org/officeDocument/2006/relationships/hyperlink" Target="https://www.aaas.org/programs/r-d-budget-and-policy" TargetMode="Externa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dirty="0" smtClean="0"/>
              <a:t>New Types of </a:t>
            </a:r>
            <a:r>
              <a:rPr lang="en-US" dirty="0"/>
              <a:t>Data</a:t>
            </a:r>
            <a:endParaRPr dirty="0"/>
          </a:p>
        </p:txBody>
      </p:sp>
      <p:sp>
        <p:nvSpPr>
          <p:cNvPr id="193" name="Google Shape;193;p33"/>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dirty="0" smtClean="0"/>
              <a:t>And Policy Research</a:t>
            </a:r>
            <a:endParaRPr dirty="0"/>
          </a:p>
        </p:txBody>
      </p:sp>
      <p:sp>
        <p:nvSpPr>
          <p:cNvPr id="194" name="Google Shape;194;p33"/>
          <p:cNvSpPr txBox="1"/>
          <p:nvPr/>
        </p:nvSpPr>
        <p:spPr>
          <a:xfrm>
            <a:off x="5181600" y="6349275"/>
            <a:ext cx="6861300" cy="3956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to Frauke </a:t>
            </a:r>
            <a:r>
              <a:rPr lang="en-US" dirty="0" smtClean="0"/>
              <a:t>Kreuter, Henry Brady</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descr="Y:\infographic\map.jpg"/>
          <p:cNvPicPr>
            <a:picLocks noChangeAspect="1" noChangeArrowheads="1"/>
          </p:cNvPicPr>
          <p:nvPr/>
        </p:nvPicPr>
        <p:blipFill>
          <a:blip r:embed="rId2"/>
          <a:srcRect/>
          <a:stretch>
            <a:fillRect/>
          </a:stretch>
        </p:blipFill>
        <p:spPr bwMode="auto">
          <a:xfrm>
            <a:off x="2308746" y="1676401"/>
            <a:ext cx="7610476" cy="3952875"/>
          </a:xfrm>
          <a:prstGeom prst="rect">
            <a:avLst/>
          </a:prstGeom>
          <a:noFill/>
        </p:spPr>
      </p:pic>
      <p:sp>
        <p:nvSpPr>
          <p:cNvPr id="8" name="Title 1"/>
          <p:cNvSpPr txBox="1">
            <a:spLocks/>
          </p:cNvSpPr>
          <p:nvPr/>
        </p:nvSpPr>
        <p:spPr>
          <a:xfrm>
            <a:off x="1806222" y="395112"/>
            <a:ext cx="8861778" cy="972535"/>
          </a:xfrm>
          <a:prstGeom prst="rect">
            <a:avLst/>
          </a:prstGeom>
        </p:spPr>
        <p:txBody>
          <a:bodyPr>
            <a:normAutofit/>
          </a:bodyPr>
          <a:lstStyle/>
          <a:p>
            <a:pPr algn="ctr">
              <a:spcBef>
                <a:spcPct val="0"/>
              </a:spcBef>
              <a:buClrTx/>
              <a:defRPr/>
            </a:pPr>
            <a:endParaRPr lang="en-US" sz="4400" dirty="0">
              <a:latin typeface="+mj-lt"/>
              <a:ea typeface="+mj-ea"/>
              <a:cs typeface="+mj-cs"/>
            </a:endParaRPr>
          </a:p>
        </p:txBody>
      </p:sp>
      <p:grpSp>
        <p:nvGrpSpPr>
          <p:cNvPr id="9" name="Group 8"/>
          <p:cNvGrpSpPr/>
          <p:nvPr/>
        </p:nvGrpSpPr>
        <p:grpSpPr>
          <a:xfrm>
            <a:off x="3831810" y="1742293"/>
            <a:ext cx="4184171" cy="4996178"/>
            <a:chOff x="2234151" y="533400"/>
            <a:chExt cx="4547649" cy="5791200"/>
          </a:xfrm>
        </p:grpSpPr>
        <p:pic>
          <p:nvPicPr>
            <p:cNvPr id="10" name="Picture 8" descr="Y:\infographic\employ.png"/>
            <p:cNvPicPr>
              <a:picLocks noChangeAspect="1" noChangeArrowheads="1"/>
            </p:cNvPicPr>
            <p:nvPr/>
          </p:nvPicPr>
          <p:blipFill>
            <a:blip r:embed="rId3"/>
            <a:srcRect/>
            <a:stretch>
              <a:fillRect/>
            </a:stretch>
          </p:blipFill>
          <p:spPr bwMode="auto">
            <a:xfrm>
              <a:off x="2767551" y="1981200"/>
              <a:ext cx="1352490" cy="1529451"/>
            </a:xfrm>
            <a:prstGeom prst="rect">
              <a:avLst/>
            </a:prstGeom>
            <a:noFill/>
          </p:spPr>
        </p:pic>
        <p:pic>
          <p:nvPicPr>
            <p:cNvPr id="11" name="Picture 2" descr="Y:\infographic\paysfor.png"/>
            <p:cNvPicPr>
              <a:picLocks noChangeAspect="1" noChangeArrowheads="1"/>
            </p:cNvPicPr>
            <p:nvPr/>
          </p:nvPicPr>
          <p:blipFill>
            <a:blip r:embed="rId4"/>
            <a:srcRect/>
            <a:stretch>
              <a:fillRect/>
            </a:stretch>
          </p:blipFill>
          <p:spPr bwMode="auto">
            <a:xfrm>
              <a:off x="4367751" y="2362200"/>
              <a:ext cx="614238" cy="2743200"/>
            </a:xfrm>
            <a:prstGeom prst="rect">
              <a:avLst/>
            </a:prstGeom>
            <a:noFill/>
          </p:spPr>
        </p:pic>
        <p:pic>
          <p:nvPicPr>
            <p:cNvPr id="12" name="Picture 3" descr="Y:\infographic\people.png"/>
            <p:cNvPicPr>
              <a:picLocks noChangeAspect="1" noChangeArrowheads="1"/>
            </p:cNvPicPr>
            <p:nvPr/>
          </p:nvPicPr>
          <p:blipFill>
            <a:blip r:embed="rId5">
              <a:duotone>
                <a:prstClr val="black"/>
                <a:schemeClr val="accent2">
                  <a:tint val="45000"/>
                  <a:satMod val="400000"/>
                </a:schemeClr>
              </a:duotone>
            </a:blip>
            <a:srcRect/>
            <a:stretch>
              <a:fillRect/>
            </a:stretch>
          </p:blipFill>
          <p:spPr bwMode="auto">
            <a:xfrm>
              <a:off x="3605751" y="533400"/>
              <a:ext cx="2009775" cy="1668492"/>
            </a:xfrm>
            <a:prstGeom prst="rect">
              <a:avLst/>
            </a:prstGeom>
            <a:noFill/>
          </p:spPr>
        </p:pic>
        <p:pic>
          <p:nvPicPr>
            <p:cNvPr id="13" name="Picture 4" descr="Y:\infographic\produceuse.png"/>
            <p:cNvPicPr>
              <a:picLocks noChangeAspect="1" noChangeArrowheads="1"/>
            </p:cNvPicPr>
            <p:nvPr/>
          </p:nvPicPr>
          <p:blipFill>
            <a:blip r:embed="rId6"/>
            <a:srcRect/>
            <a:stretch>
              <a:fillRect/>
            </a:stretch>
          </p:blipFill>
          <p:spPr bwMode="auto">
            <a:xfrm>
              <a:off x="4977351" y="1905000"/>
              <a:ext cx="1358811" cy="1529452"/>
            </a:xfrm>
            <a:prstGeom prst="rect">
              <a:avLst/>
            </a:prstGeom>
            <a:noFill/>
          </p:spPr>
        </p:pic>
        <p:pic>
          <p:nvPicPr>
            <p:cNvPr id="14" name="Picture 5" descr="Y:\infographic\products.png"/>
            <p:cNvPicPr>
              <a:picLocks noChangeAspect="1" noChangeArrowheads="1"/>
            </p:cNvPicPr>
            <p:nvPr/>
          </p:nvPicPr>
          <p:blipFill>
            <a:blip r:embed="rId7"/>
            <a:srcRect/>
            <a:stretch>
              <a:fillRect/>
            </a:stretch>
          </p:blipFill>
          <p:spPr bwMode="auto">
            <a:xfrm>
              <a:off x="5663151" y="3048000"/>
              <a:ext cx="1118649" cy="1276650"/>
            </a:xfrm>
            <a:prstGeom prst="rect">
              <a:avLst/>
            </a:prstGeom>
            <a:noFill/>
          </p:spPr>
        </p:pic>
        <p:pic>
          <p:nvPicPr>
            <p:cNvPr id="15" name="Picture 6" descr="Y:\infographic\supports.png"/>
            <p:cNvPicPr>
              <a:picLocks noChangeAspect="1" noChangeArrowheads="1"/>
            </p:cNvPicPr>
            <p:nvPr/>
          </p:nvPicPr>
          <p:blipFill>
            <a:blip r:embed="rId8"/>
            <a:srcRect/>
            <a:stretch>
              <a:fillRect/>
            </a:stretch>
          </p:blipFill>
          <p:spPr bwMode="auto">
            <a:xfrm>
              <a:off x="4977351" y="4038600"/>
              <a:ext cx="1440971" cy="1611612"/>
            </a:xfrm>
            <a:prstGeom prst="rect">
              <a:avLst/>
            </a:prstGeom>
            <a:noFill/>
          </p:spPr>
        </p:pic>
        <p:pic>
          <p:nvPicPr>
            <p:cNvPr id="16" name="Picture 7" descr="Y:\infographic\awardedto.png"/>
            <p:cNvPicPr>
              <a:picLocks noChangeAspect="1" noChangeArrowheads="1"/>
            </p:cNvPicPr>
            <p:nvPr/>
          </p:nvPicPr>
          <p:blipFill>
            <a:blip r:embed="rId9"/>
            <a:srcRect/>
            <a:stretch>
              <a:fillRect/>
            </a:stretch>
          </p:blipFill>
          <p:spPr bwMode="auto">
            <a:xfrm>
              <a:off x="2691351" y="3962400"/>
              <a:ext cx="1440971" cy="1611612"/>
            </a:xfrm>
            <a:prstGeom prst="rect">
              <a:avLst/>
            </a:prstGeom>
            <a:noFill/>
          </p:spPr>
        </p:pic>
        <p:pic>
          <p:nvPicPr>
            <p:cNvPr id="17" name="Picture 9" descr="Y:\infographic\funding.png"/>
            <p:cNvPicPr>
              <a:picLocks noChangeAspect="1" noChangeArrowheads="1"/>
            </p:cNvPicPr>
            <p:nvPr/>
          </p:nvPicPr>
          <p:blipFill>
            <a:blip r:embed="rId10"/>
            <a:srcRect/>
            <a:stretch>
              <a:fillRect/>
            </a:stretch>
          </p:blipFill>
          <p:spPr bwMode="auto">
            <a:xfrm>
              <a:off x="3986751" y="5250192"/>
              <a:ext cx="1150249" cy="1074408"/>
            </a:xfrm>
            <a:prstGeom prst="rect">
              <a:avLst/>
            </a:prstGeom>
            <a:noFill/>
          </p:spPr>
        </p:pic>
        <p:pic>
          <p:nvPicPr>
            <p:cNvPr id="18" name="Picture 10" descr="Y:\infographic\institutions.png"/>
            <p:cNvPicPr>
              <a:picLocks noChangeAspect="1" noChangeArrowheads="1"/>
            </p:cNvPicPr>
            <p:nvPr/>
          </p:nvPicPr>
          <p:blipFill>
            <a:blip r:embed="rId11"/>
            <a:srcRect/>
            <a:stretch>
              <a:fillRect/>
            </a:stretch>
          </p:blipFill>
          <p:spPr bwMode="auto">
            <a:xfrm>
              <a:off x="2234151" y="2895600"/>
              <a:ext cx="1264009" cy="1422010"/>
            </a:xfrm>
            <a:prstGeom prst="rect">
              <a:avLst/>
            </a:prstGeom>
            <a:noFill/>
          </p:spPr>
        </p:pic>
      </p:grpSp>
      <p:sp>
        <p:nvSpPr>
          <p:cNvPr id="2" name="Title 1"/>
          <p:cNvSpPr>
            <a:spLocks noGrp="1"/>
          </p:cNvSpPr>
          <p:nvPr>
            <p:ph type="title"/>
          </p:nvPr>
        </p:nvSpPr>
        <p:spPr/>
        <p:txBody>
          <a:bodyPr/>
          <a:lstStyle/>
          <a:p>
            <a:r>
              <a:rPr lang="en-US" dirty="0" smtClean="0"/>
              <a:t>Conceptual Framework</a:t>
            </a:r>
            <a:endParaRPr lang="en-US" dirty="0"/>
          </a:p>
        </p:txBody>
      </p:sp>
      <p:sp>
        <p:nvSpPr>
          <p:cNvPr id="3" name="Oval 2"/>
          <p:cNvSpPr/>
          <p:nvPr/>
        </p:nvSpPr>
        <p:spPr>
          <a:xfrm>
            <a:off x="6482886" y="4800600"/>
            <a:ext cx="1178909" cy="1143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stCxn id="3" idx="1"/>
          </p:cNvCxnSpPr>
          <p:nvPr/>
        </p:nvCxnSpPr>
        <p:spPr>
          <a:xfrm>
            <a:off x="6655532" y="4967989"/>
            <a:ext cx="796236" cy="84357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2604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smtClean="0"/>
              <a:t>Outline</a:t>
            </a:r>
            <a:endParaRPr dirty="0"/>
          </a:p>
        </p:txBody>
      </p:sp>
      <p:sp>
        <p:nvSpPr>
          <p:cNvPr id="200" name="Google Shape;200;p3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609600" marR="0" lvl="0" indent="-457200" algn="l" rtl="0">
              <a:lnSpc>
                <a:spcPct val="150000"/>
              </a:lnSpc>
              <a:spcBef>
                <a:spcPts val="0"/>
              </a:spcBef>
              <a:spcAft>
                <a:spcPts val="0"/>
              </a:spcAft>
              <a:buSzPts val="2400"/>
              <a:buChar char="●"/>
            </a:pPr>
            <a:r>
              <a:rPr lang="en-US" dirty="0" smtClean="0"/>
              <a:t>Context</a:t>
            </a:r>
            <a:endParaRPr dirty="0"/>
          </a:p>
          <a:p>
            <a:pPr marL="609600" marR="0" lvl="0" indent="-457200" algn="l" rtl="0">
              <a:lnSpc>
                <a:spcPct val="150000"/>
              </a:lnSpc>
              <a:spcBef>
                <a:spcPts val="0"/>
              </a:spcBef>
              <a:spcAft>
                <a:spcPts val="0"/>
              </a:spcAft>
              <a:buSzPts val="2400"/>
              <a:buChar char="●"/>
            </a:pPr>
            <a:r>
              <a:rPr lang="en-US" dirty="0" smtClean="0">
                <a:solidFill>
                  <a:srgbClr val="FF0000"/>
                </a:solidFill>
              </a:rPr>
              <a:t>Types of data</a:t>
            </a:r>
          </a:p>
          <a:p>
            <a:pPr marL="609600" marR="0" lvl="0" indent="-457200" algn="l" rtl="0">
              <a:lnSpc>
                <a:spcPct val="150000"/>
              </a:lnSpc>
              <a:spcBef>
                <a:spcPts val="0"/>
              </a:spcBef>
              <a:spcAft>
                <a:spcPts val="0"/>
              </a:spcAft>
              <a:buSzPts val="2400"/>
              <a:buChar char="●"/>
            </a:pPr>
            <a:r>
              <a:rPr lang="en-US" dirty="0" smtClean="0"/>
              <a:t>Measurement </a:t>
            </a:r>
          </a:p>
          <a:p>
            <a:pPr marL="609600" marR="0" lvl="0" indent="-457200" algn="l" rtl="0">
              <a:lnSpc>
                <a:spcPct val="150000"/>
              </a:lnSpc>
              <a:spcBef>
                <a:spcPts val="0"/>
              </a:spcBef>
              <a:spcAft>
                <a:spcPts val="0"/>
              </a:spcAft>
              <a:buSzPts val="2400"/>
              <a:buChar char="●"/>
            </a:pPr>
            <a:r>
              <a:rPr lang="en-US" dirty="0" smtClean="0"/>
              <a:t>Inference </a:t>
            </a:r>
            <a:endParaRPr dirty="0"/>
          </a:p>
          <a:p>
            <a:pPr marL="609600" marR="0" lvl="0" indent="-457200" algn="l" rtl="0">
              <a:lnSpc>
                <a:spcPct val="150000"/>
              </a:lnSpc>
              <a:spcBef>
                <a:spcPts val="0"/>
              </a:spcBef>
              <a:spcAft>
                <a:spcPts val="0"/>
              </a:spcAft>
              <a:buSzPts val="2400"/>
              <a:buChar char="●"/>
            </a:pPr>
            <a:r>
              <a:rPr lang="en-US" dirty="0" smtClean="0"/>
              <a:t>Project Scoping</a:t>
            </a:r>
            <a:endParaRPr dirty="0"/>
          </a:p>
          <a:p>
            <a:pPr marL="0" marR="0" lvl="0" indent="0" algn="l" rtl="0">
              <a:lnSpc>
                <a:spcPct val="150000"/>
              </a:lnSpc>
              <a:spcBef>
                <a:spcPts val="0"/>
              </a:spcBef>
              <a:spcAft>
                <a:spcPts val="0"/>
              </a:spcAft>
              <a:buNone/>
            </a:pPr>
            <a:endParaRPr dirty="0"/>
          </a:p>
          <a:p>
            <a:pPr marL="0" lvl="0" indent="0" algn="l" rtl="0">
              <a:spcBef>
                <a:spcPts val="0"/>
              </a:spcBef>
              <a:spcAft>
                <a:spcPts val="2100"/>
              </a:spcAft>
              <a:buNone/>
            </a:pPr>
            <a:endParaRPr dirty="0"/>
          </a:p>
        </p:txBody>
      </p:sp>
    </p:spTree>
    <p:extLst>
      <p:ext uri="{BB962C8B-B14F-4D97-AF65-F5344CB8AC3E}">
        <p14:creationId xmlns:p14="http://schemas.microsoft.com/office/powerpoint/2010/main" val="1866890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7937"/>
            <a:ext cx="12036425" cy="1325563"/>
          </a:xfrm>
        </p:spPr>
        <p:txBody>
          <a:bodyPr/>
          <a:lstStyle/>
          <a:p>
            <a:r>
              <a:rPr lang="en-US" dirty="0">
                <a:solidFill>
                  <a:schemeClr val="dk1"/>
                </a:solidFill>
              </a:rPr>
              <a:t>Types </a:t>
            </a:r>
            <a:r>
              <a:rPr lang="en-US" dirty="0" smtClean="0">
                <a:solidFill>
                  <a:schemeClr val="dk1"/>
                </a:solidFill>
              </a:rPr>
              <a:t>of Data</a:t>
            </a:r>
            <a:endParaRPr lang="en-US" dirty="0">
              <a:solidFill>
                <a:schemeClr val="dk1"/>
              </a:solidFill>
            </a:endParaRPr>
          </a:p>
        </p:txBody>
      </p:sp>
      <p:sp>
        <p:nvSpPr>
          <p:cNvPr id="3" name="Content Placeholder 2"/>
          <p:cNvSpPr>
            <a:spLocks noGrp="1"/>
          </p:cNvSpPr>
          <p:nvPr>
            <p:ph idx="1"/>
          </p:nvPr>
        </p:nvSpPr>
        <p:spPr>
          <a:xfrm>
            <a:off x="155575" y="1247775"/>
            <a:ext cx="11849612" cy="5438775"/>
          </a:xfrm>
        </p:spPr>
        <p:txBody>
          <a:bodyPr>
            <a:normAutofit fontScale="47500" lnSpcReduction="20000"/>
          </a:bodyPr>
          <a:lstStyle/>
          <a:p>
            <a:pPr indent="0">
              <a:lnSpc>
                <a:spcPct val="120000"/>
              </a:lnSpc>
              <a:spcBef>
                <a:spcPts val="600"/>
              </a:spcBef>
            </a:pPr>
            <a:r>
              <a:rPr lang="en-US" sz="4000" b="1" dirty="0" smtClean="0"/>
              <a:t>Administrative Data </a:t>
            </a:r>
          </a:p>
          <a:p>
            <a:pPr lvl="1" indent="0">
              <a:lnSpc>
                <a:spcPct val="120000"/>
              </a:lnSpc>
              <a:spcBef>
                <a:spcPts val="600"/>
              </a:spcBef>
            </a:pPr>
            <a:r>
              <a:rPr lang="en-US" sz="3600" dirty="0" smtClean="0"/>
              <a:t>Good:  Data of record; complete populations; sensitive hard-to-get data  </a:t>
            </a:r>
          </a:p>
          <a:p>
            <a:pPr lvl="1" indent="0">
              <a:lnSpc>
                <a:spcPct val="120000"/>
              </a:lnSpc>
              <a:spcBef>
                <a:spcPts val="600"/>
              </a:spcBef>
            </a:pPr>
            <a:r>
              <a:rPr lang="en-US" sz="3600" dirty="0" smtClean="0"/>
              <a:t>Bad:  Lack of denominator data; lack of demographics; low quality of some data; complexities of linkage; problems of privacy  </a:t>
            </a:r>
          </a:p>
          <a:p>
            <a:pPr indent="0">
              <a:lnSpc>
                <a:spcPct val="120000"/>
              </a:lnSpc>
              <a:spcBef>
                <a:spcPts val="600"/>
              </a:spcBef>
            </a:pPr>
            <a:r>
              <a:rPr lang="en-US" sz="4000" b="1" dirty="0" smtClean="0"/>
              <a:t>Internet Data</a:t>
            </a:r>
          </a:p>
          <a:p>
            <a:pPr lvl="1" indent="0">
              <a:lnSpc>
                <a:spcPct val="120000"/>
              </a:lnSpc>
              <a:spcBef>
                <a:spcPts val="600"/>
              </a:spcBef>
            </a:pPr>
            <a:r>
              <a:rPr lang="en-US" sz="3600" dirty="0" smtClean="0"/>
              <a:t>Good:  Network data; dynamic data; unobtrusive measure of culturally disapproved topics </a:t>
            </a:r>
          </a:p>
          <a:p>
            <a:pPr lvl="1" indent="0">
              <a:lnSpc>
                <a:spcPct val="120000"/>
              </a:lnSpc>
              <a:spcBef>
                <a:spcPts val="600"/>
              </a:spcBef>
            </a:pPr>
            <a:r>
              <a:rPr lang="en-US" sz="3600" dirty="0" smtClean="0"/>
              <a:t>Bad:  Self-selection into platforms; missing data; problems of privacy  </a:t>
            </a:r>
          </a:p>
          <a:p>
            <a:pPr indent="0">
              <a:lnSpc>
                <a:spcPct val="120000"/>
              </a:lnSpc>
              <a:spcBef>
                <a:spcPts val="600"/>
              </a:spcBef>
            </a:pPr>
            <a:r>
              <a:rPr lang="en-US" sz="4000" b="1" dirty="0" smtClean="0"/>
              <a:t>Textual Data </a:t>
            </a:r>
          </a:p>
          <a:p>
            <a:pPr lvl="1" indent="0">
              <a:lnSpc>
                <a:spcPct val="120000"/>
              </a:lnSpc>
              <a:spcBef>
                <a:spcPts val="600"/>
              </a:spcBef>
            </a:pPr>
            <a:r>
              <a:rPr lang="en-US" sz="3600" dirty="0" smtClean="0"/>
              <a:t>Good:  Much faster than human coding; large bodies of data </a:t>
            </a:r>
          </a:p>
          <a:p>
            <a:pPr lvl="1" indent="0">
              <a:lnSpc>
                <a:spcPct val="120000"/>
              </a:lnSpc>
              <a:spcBef>
                <a:spcPts val="600"/>
              </a:spcBef>
            </a:pPr>
            <a:r>
              <a:rPr lang="en-US" sz="3600" dirty="0" smtClean="0"/>
              <a:t>Bad:  “Bag of words” paradigm; complicated and “touchy” estimation methods; requires excellent training sets </a:t>
            </a:r>
          </a:p>
          <a:p>
            <a:pPr indent="0">
              <a:lnSpc>
                <a:spcPct val="120000"/>
              </a:lnSpc>
              <a:spcBef>
                <a:spcPts val="600"/>
              </a:spcBef>
            </a:pPr>
            <a:r>
              <a:rPr lang="en-US" sz="4000" b="1" dirty="0" smtClean="0"/>
              <a:t>Sensor, Audio, and Video</a:t>
            </a:r>
          </a:p>
          <a:p>
            <a:pPr lvl="1" indent="0">
              <a:lnSpc>
                <a:spcPct val="120000"/>
              </a:lnSpc>
              <a:spcBef>
                <a:spcPts val="600"/>
              </a:spcBef>
            </a:pPr>
            <a:r>
              <a:rPr lang="en-US" sz="3600" dirty="0" smtClean="0"/>
              <a:t>Good:  Often real time; geographically broad coverage; very detailed  </a:t>
            </a:r>
          </a:p>
          <a:p>
            <a:pPr lvl="1" indent="0">
              <a:lnSpc>
                <a:spcPct val="120000"/>
              </a:lnSpc>
              <a:spcBef>
                <a:spcPts val="600"/>
              </a:spcBef>
            </a:pPr>
            <a:r>
              <a:rPr lang="en-US" sz="3600" dirty="0" smtClean="0"/>
              <a:t>Bad:  Difficulty of processing—especially video; Modifiable areal unit problem; problems of privacy   </a:t>
            </a:r>
            <a:endParaRPr lang="en-US" sz="3600" dirty="0"/>
          </a:p>
        </p:txBody>
      </p:sp>
      <p:sp>
        <p:nvSpPr>
          <p:cNvPr id="4" name="AutoShape 2" descr="Image result for robots and job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robots and job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420828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Administrative Data Used in Policy Research</a:t>
            </a:r>
            <a:endParaRPr/>
          </a:p>
        </p:txBody>
      </p:sp>
      <p:sp>
        <p:nvSpPr>
          <p:cNvPr id="231" name="Google Shape;231;p39"/>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609600" marR="0" lvl="0" indent="-457200" algn="l" rtl="0">
              <a:lnSpc>
                <a:spcPct val="150000"/>
              </a:lnSpc>
              <a:spcBef>
                <a:spcPts val="0"/>
              </a:spcBef>
              <a:spcAft>
                <a:spcPts val="0"/>
              </a:spcAft>
              <a:buSzPts val="2400"/>
              <a:buChar char="●"/>
            </a:pPr>
            <a:r>
              <a:rPr lang="en-US" dirty="0"/>
              <a:t>Longitudinal Employer-Household Dynamics (</a:t>
            </a:r>
            <a:r>
              <a:rPr lang="en-US" u="sng" dirty="0">
                <a:solidFill>
                  <a:schemeClr val="hlink"/>
                </a:solidFill>
                <a:hlinkClick r:id="rId3"/>
              </a:rPr>
              <a:t>https://lehd.ces.census.gov/</a:t>
            </a:r>
            <a:r>
              <a:rPr lang="en-US" dirty="0"/>
              <a:t>)</a:t>
            </a:r>
            <a:endParaRPr dirty="0"/>
          </a:p>
          <a:p>
            <a:pPr marL="609600" marR="0" lvl="0" indent="-457200" algn="l" rtl="0">
              <a:lnSpc>
                <a:spcPct val="150000"/>
              </a:lnSpc>
              <a:spcBef>
                <a:spcPts val="0"/>
              </a:spcBef>
              <a:spcAft>
                <a:spcPts val="0"/>
              </a:spcAft>
              <a:buSzPts val="2400"/>
              <a:buChar char="●"/>
            </a:pPr>
            <a:r>
              <a:rPr lang="en-US" dirty="0" smtClean="0"/>
              <a:t>Unemployment Insurance Wage Records</a:t>
            </a:r>
            <a:endParaRPr dirty="0"/>
          </a:p>
          <a:p>
            <a:pPr marL="609600" marR="0" lvl="0" indent="-457200" algn="l" rtl="0">
              <a:lnSpc>
                <a:spcPct val="150000"/>
              </a:lnSpc>
              <a:spcBef>
                <a:spcPts val="0"/>
              </a:spcBef>
              <a:spcAft>
                <a:spcPts val="0"/>
              </a:spcAft>
              <a:buSzPts val="2400"/>
              <a:buChar char="●"/>
            </a:pPr>
            <a:r>
              <a:rPr lang="en-US" dirty="0"/>
              <a:t>Tax Data</a:t>
            </a:r>
            <a:endParaRPr dirty="0"/>
          </a:p>
          <a:p>
            <a:pPr marL="609600" marR="0" lvl="0" indent="-457200" algn="l" rtl="0">
              <a:lnSpc>
                <a:spcPct val="150000"/>
              </a:lnSpc>
              <a:spcBef>
                <a:spcPts val="0"/>
              </a:spcBef>
              <a:spcAft>
                <a:spcPts val="0"/>
              </a:spcAft>
              <a:buSzPts val="2400"/>
              <a:buChar char="●"/>
            </a:pPr>
            <a:r>
              <a:rPr lang="en-US" dirty="0"/>
              <a:t>Medicaid/Medicare data</a:t>
            </a:r>
            <a:endParaRPr dirty="0"/>
          </a:p>
          <a:p>
            <a:pPr marL="609600" marR="0" lvl="0" indent="-457200" algn="l" rtl="0">
              <a:lnSpc>
                <a:spcPct val="150000"/>
              </a:lnSpc>
              <a:spcBef>
                <a:spcPts val="0"/>
              </a:spcBef>
              <a:spcAft>
                <a:spcPts val="0"/>
              </a:spcAft>
              <a:buSzPts val="2400"/>
              <a:buChar char="●"/>
            </a:pPr>
            <a:r>
              <a:rPr lang="en-US" dirty="0"/>
              <a:t>Social Security </a:t>
            </a:r>
            <a:r>
              <a:rPr lang="en-US" dirty="0" smtClean="0"/>
              <a:t>Notifications</a:t>
            </a:r>
          </a:p>
          <a:p>
            <a:pPr marL="609600" marR="0" lvl="0" indent="-457200" algn="l" rtl="0">
              <a:lnSpc>
                <a:spcPct val="150000"/>
              </a:lnSpc>
              <a:spcBef>
                <a:spcPts val="0"/>
              </a:spcBef>
              <a:spcAft>
                <a:spcPts val="0"/>
              </a:spcAft>
              <a:buSzPts val="2400"/>
              <a:buChar char="●"/>
            </a:pPr>
            <a:r>
              <a:rPr lang="en-US" dirty="0" smtClean="0"/>
              <a:t>TANF/SNAP</a:t>
            </a:r>
            <a:endParaRPr dirty="0"/>
          </a:p>
          <a:p>
            <a:pPr marL="609600" marR="0" lvl="0" indent="0" algn="l" rtl="0">
              <a:lnSpc>
                <a:spcPct val="150000"/>
              </a:lnSpc>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447530-1F42-4ADC-A113-566D856C14D6}"/>
              </a:ext>
            </a:extLst>
          </p:cNvPr>
          <p:cNvSpPr>
            <a:spLocks noGrp="1"/>
          </p:cNvSpPr>
          <p:nvPr>
            <p:ph type="ftr" sz="quarter" idx="11"/>
          </p:nvPr>
        </p:nvSpPr>
        <p:spPr/>
        <p:txBody>
          <a:bodyPr/>
          <a:lstStyle/>
          <a:p>
            <a:r>
              <a:rPr lang="en-US" dirty="0"/>
              <a:t>Frankadvice.co.nz</a:t>
            </a:r>
          </a:p>
        </p:txBody>
      </p:sp>
      <p:pic>
        <p:nvPicPr>
          <p:cNvPr id="3" name="Picture 3" descr="A screenshot of a cell phone&#10;&#10;Description generated with high confidence">
            <a:extLst>
              <a:ext uri="{FF2B5EF4-FFF2-40B4-BE49-F238E27FC236}">
                <a16:creationId xmlns:a16="http://schemas.microsoft.com/office/drawing/2014/main" id="{805AC26D-52DC-4029-8D9B-79696B2C4ED9}"/>
              </a:ext>
            </a:extLst>
          </p:cNvPr>
          <p:cNvPicPr>
            <a:picLocks noChangeAspect="1"/>
          </p:cNvPicPr>
          <p:nvPr/>
        </p:nvPicPr>
        <p:blipFill>
          <a:blip r:embed="rId2"/>
          <a:stretch>
            <a:fillRect/>
          </a:stretch>
        </p:blipFill>
        <p:spPr>
          <a:xfrm>
            <a:off x="3171646" y="1377890"/>
            <a:ext cx="9026104" cy="5094256"/>
          </a:xfrm>
          <a:prstGeom prst="rect">
            <a:avLst/>
          </a:prstGeom>
        </p:spPr>
      </p:pic>
      <p:sp>
        <p:nvSpPr>
          <p:cNvPr id="4" name="TextBox 3">
            <a:extLst>
              <a:ext uri="{FF2B5EF4-FFF2-40B4-BE49-F238E27FC236}">
                <a16:creationId xmlns:a16="http://schemas.microsoft.com/office/drawing/2014/main" id="{E0596FCB-4FAD-4E7D-8B1E-D5036CB68307}"/>
              </a:ext>
            </a:extLst>
          </p:cNvPr>
          <p:cNvSpPr txBox="1"/>
          <p:nvPr/>
        </p:nvSpPr>
        <p:spPr>
          <a:xfrm>
            <a:off x="4235570" y="1784230"/>
            <a:ext cx="137735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Health</a:t>
            </a:r>
            <a:endParaRPr lang="en-US"/>
          </a:p>
        </p:txBody>
      </p:sp>
      <p:sp>
        <p:nvSpPr>
          <p:cNvPr id="6" name="TextBox 5">
            <a:extLst>
              <a:ext uri="{FF2B5EF4-FFF2-40B4-BE49-F238E27FC236}">
                <a16:creationId xmlns:a16="http://schemas.microsoft.com/office/drawing/2014/main" id="{1E4D6D9E-77A9-458A-B672-AF8D971650CC}"/>
              </a:ext>
            </a:extLst>
          </p:cNvPr>
          <p:cNvSpPr txBox="1"/>
          <p:nvPr/>
        </p:nvSpPr>
        <p:spPr>
          <a:xfrm>
            <a:off x="6694098" y="1784230"/>
            <a:ext cx="137735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NZ Super</a:t>
            </a:r>
          </a:p>
        </p:txBody>
      </p:sp>
      <p:sp>
        <p:nvSpPr>
          <p:cNvPr id="7" name="TextBox 6">
            <a:extLst>
              <a:ext uri="{FF2B5EF4-FFF2-40B4-BE49-F238E27FC236}">
                <a16:creationId xmlns:a16="http://schemas.microsoft.com/office/drawing/2014/main" id="{0497D1BA-4291-430B-9C77-B248CB9E0FD9}"/>
              </a:ext>
            </a:extLst>
          </p:cNvPr>
          <p:cNvSpPr txBox="1"/>
          <p:nvPr/>
        </p:nvSpPr>
        <p:spPr>
          <a:xfrm>
            <a:off x="9066362" y="1784229"/>
            <a:ext cx="137735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Social security and welfare</a:t>
            </a:r>
          </a:p>
        </p:txBody>
      </p:sp>
      <p:sp>
        <p:nvSpPr>
          <p:cNvPr id="8" name="TextBox 7">
            <a:extLst>
              <a:ext uri="{FF2B5EF4-FFF2-40B4-BE49-F238E27FC236}">
                <a16:creationId xmlns:a16="http://schemas.microsoft.com/office/drawing/2014/main" id="{13EA5F63-36F8-4EA6-9A25-EA12150592DC}"/>
              </a:ext>
            </a:extLst>
          </p:cNvPr>
          <p:cNvSpPr txBox="1"/>
          <p:nvPr/>
        </p:nvSpPr>
        <p:spPr>
          <a:xfrm>
            <a:off x="4293078" y="4156494"/>
            <a:ext cx="137735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Education</a:t>
            </a:r>
          </a:p>
        </p:txBody>
      </p:sp>
      <p:sp>
        <p:nvSpPr>
          <p:cNvPr id="9" name="TextBox 8">
            <a:extLst>
              <a:ext uri="{FF2B5EF4-FFF2-40B4-BE49-F238E27FC236}">
                <a16:creationId xmlns:a16="http://schemas.microsoft.com/office/drawing/2014/main" id="{A18E1F15-8CB0-4694-86C4-2D27F49EFF3E}"/>
              </a:ext>
            </a:extLst>
          </p:cNvPr>
          <p:cNvSpPr txBox="1"/>
          <p:nvPr/>
        </p:nvSpPr>
        <p:spPr>
          <a:xfrm rot="16200000">
            <a:off x="9957757" y="5033512"/>
            <a:ext cx="137735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Defence</a:t>
            </a:r>
            <a:endParaRPr lang="en-US" dirty="0" err="1">
              <a:cs typeface="Calibri"/>
            </a:endParaRPr>
          </a:p>
        </p:txBody>
      </p:sp>
      <p:sp>
        <p:nvSpPr>
          <p:cNvPr id="10" name="TextBox 9">
            <a:extLst>
              <a:ext uri="{FF2B5EF4-FFF2-40B4-BE49-F238E27FC236}">
                <a16:creationId xmlns:a16="http://schemas.microsoft.com/office/drawing/2014/main" id="{616CF914-C5AB-4555-9508-2DE24CAC06FA}"/>
              </a:ext>
            </a:extLst>
          </p:cNvPr>
          <p:cNvSpPr txBox="1"/>
          <p:nvPr/>
        </p:nvSpPr>
        <p:spPr>
          <a:xfrm rot="16200000">
            <a:off x="9138246" y="4999699"/>
            <a:ext cx="1693652"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Transport and communication</a:t>
            </a:r>
          </a:p>
        </p:txBody>
      </p:sp>
      <p:sp>
        <p:nvSpPr>
          <p:cNvPr id="11" name="TextBox 10">
            <a:extLst>
              <a:ext uri="{FF2B5EF4-FFF2-40B4-BE49-F238E27FC236}">
                <a16:creationId xmlns:a16="http://schemas.microsoft.com/office/drawing/2014/main" id="{34F1024B-560D-4A08-8291-F740DC46DECB}"/>
              </a:ext>
            </a:extLst>
          </p:cNvPr>
          <p:cNvSpPr txBox="1"/>
          <p:nvPr/>
        </p:nvSpPr>
        <p:spPr>
          <a:xfrm>
            <a:off x="8059946" y="4070228"/>
            <a:ext cx="1377351"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Core Governmentservices</a:t>
            </a:r>
          </a:p>
        </p:txBody>
      </p:sp>
      <p:sp>
        <p:nvSpPr>
          <p:cNvPr id="12" name="TextBox 11">
            <a:extLst>
              <a:ext uri="{FF2B5EF4-FFF2-40B4-BE49-F238E27FC236}">
                <a16:creationId xmlns:a16="http://schemas.microsoft.com/office/drawing/2014/main" id="{D5494EA5-E36C-4B3E-958C-16989BAC1CF7}"/>
              </a:ext>
            </a:extLst>
          </p:cNvPr>
          <p:cNvSpPr txBox="1"/>
          <p:nvPr/>
        </p:nvSpPr>
        <p:spPr>
          <a:xfrm>
            <a:off x="8059947" y="5119776"/>
            <a:ext cx="137735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Law and order</a:t>
            </a:r>
            <a:endParaRPr lang="en-US" dirty="0">
              <a:cs typeface="Calibri"/>
            </a:endParaRPr>
          </a:p>
        </p:txBody>
      </p:sp>
      <p:sp>
        <p:nvSpPr>
          <p:cNvPr id="13" name="TextBox 12">
            <a:extLst>
              <a:ext uri="{FF2B5EF4-FFF2-40B4-BE49-F238E27FC236}">
                <a16:creationId xmlns:a16="http://schemas.microsoft.com/office/drawing/2014/main" id="{261868E0-B176-4EE7-8105-4247C1F47E03}"/>
              </a:ext>
            </a:extLst>
          </p:cNvPr>
          <p:cNvSpPr txBox="1"/>
          <p:nvPr/>
        </p:nvSpPr>
        <p:spPr>
          <a:xfrm>
            <a:off x="6837871" y="4070228"/>
            <a:ext cx="137735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Other</a:t>
            </a:r>
            <a:endParaRPr lang="en-US" dirty="0">
              <a:cs typeface="Calibri"/>
            </a:endParaRPr>
          </a:p>
        </p:txBody>
      </p:sp>
      <p:sp>
        <p:nvSpPr>
          <p:cNvPr id="14" name="TextBox 13">
            <a:extLst>
              <a:ext uri="{FF2B5EF4-FFF2-40B4-BE49-F238E27FC236}">
                <a16:creationId xmlns:a16="http://schemas.microsoft.com/office/drawing/2014/main" id="{506D3871-A68E-4E51-A823-E4E39A36F6D6}"/>
              </a:ext>
            </a:extLst>
          </p:cNvPr>
          <p:cNvSpPr txBox="1"/>
          <p:nvPr/>
        </p:nvSpPr>
        <p:spPr>
          <a:xfrm>
            <a:off x="9713342" y="4070227"/>
            <a:ext cx="137735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Finance costs</a:t>
            </a:r>
          </a:p>
        </p:txBody>
      </p:sp>
      <p:sp>
        <p:nvSpPr>
          <p:cNvPr id="15" name="Title 1">
            <a:extLst>
              <a:ext uri="{FF2B5EF4-FFF2-40B4-BE49-F238E27FC236}">
                <a16:creationId xmlns:a16="http://schemas.microsoft.com/office/drawing/2014/main" id="{2702EB96-2E62-4F52-9DCF-B944FF1D563D}"/>
              </a:ext>
            </a:extLst>
          </p:cNvPr>
          <p:cNvSpPr txBox="1">
            <a:spLocks/>
          </p:cNvSpPr>
          <p:nvPr/>
        </p:nvSpPr>
        <p:spPr>
          <a:xfrm>
            <a:off x="2592237" y="5464939"/>
            <a:ext cx="1689570" cy="8778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200" b="1" kern="1200">
                <a:solidFill>
                  <a:srgbClr val="6EC7B3"/>
                </a:solidFill>
                <a:latin typeface="Franklin Gothic Medium" panose="020B0603020102020204" pitchFamily="34" charset="0"/>
                <a:ea typeface="+mj-ea"/>
                <a:cs typeface="+mj-cs"/>
              </a:defRPr>
            </a:lvl1pPr>
          </a:lstStyle>
          <a:p>
            <a:r>
              <a:rPr lang="mi-NZ" sz="2000">
                <a:solidFill>
                  <a:schemeClr val="bg1"/>
                </a:solidFill>
              </a:rPr>
              <a:t>Budget 2018</a:t>
            </a:r>
            <a:endParaRPr lang="en-US" sz="2000">
              <a:solidFill>
                <a:schemeClr val="bg1"/>
              </a:solidFill>
            </a:endParaRPr>
          </a:p>
        </p:txBody>
      </p:sp>
      <p:sp>
        <p:nvSpPr>
          <p:cNvPr id="5" name="Title 1">
            <a:extLst>
              <a:ext uri="{FF2B5EF4-FFF2-40B4-BE49-F238E27FC236}">
                <a16:creationId xmlns:a16="http://schemas.microsoft.com/office/drawing/2014/main" id="{302759A5-9767-4E57-A4DC-4D6579D4C480}"/>
              </a:ext>
            </a:extLst>
          </p:cNvPr>
          <p:cNvSpPr txBox="1">
            <a:spLocks/>
          </p:cNvSpPr>
          <p:nvPr/>
        </p:nvSpPr>
        <p:spPr>
          <a:xfrm>
            <a:off x="636916" y="332223"/>
            <a:ext cx="9410211" cy="11510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200" b="1" kern="1200">
                <a:solidFill>
                  <a:srgbClr val="6EC7B3"/>
                </a:solidFill>
                <a:latin typeface="Franklin Gothic Medium" panose="020B0603020102020204" pitchFamily="34" charset="0"/>
                <a:ea typeface="+mj-ea"/>
                <a:cs typeface="+mj-cs"/>
              </a:defRPr>
            </a:lvl1pPr>
          </a:lstStyle>
          <a:p>
            <a:r>
              <a:rPr lang="mi-NZ" sz="3300">
                <a:solidFill>
                  <a:schemeClr val="accent1"/>
                </a:solidFill>
              </a:rPr>
              <a:t>The New Zealand context</a:t>
            </a:r>
            <a:endParaRPr lang="en-US" sz="3300">
              <a:solidFill>
                <a:schemeClr val="accent1"/>
              </a:solidFill>
            </a:endParaRPr>
          </a:p>
        </p:txBody>
      </p:sp>
      <p:sp>
        <p:nvSpPr>
          <p:cNvPr id="17" name="TextBox 16">
            <a:extLst>
              <a:ext uri="{FF2B5EF4-FFF2-40B4-BE49-F238E27FC236}">
                <a16:creationId xmlns:a16="http://schemas.microsoft.com/office/drawing/2014/main" id="{FC00EA43-3CA0-4D90-B9B8-695D3B3D83F9}"/>
              </a:ext>
            </a:extLst>
          </p:cNvPr>
          <p:cNvSpPr txBox="1"/>
          <p:nvPr/>
        </p:nvSpPr>
        <p:spPr>
          <a:xfrm>
            <a:off x="1446362" y="5579852"/>
            <a:ext cx="2743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b="1"/>
              <a:t>Budget 2018</a:t>
            </a:r>
            <a:endParaRPr lang="en-US" sz="3200" b="1">
              <a:cs typeface="Calibri"/>
            </a:endParaRPr>
          </a:p>
        </p:txBody>
      </p:sp>
      <p:sp>
        <p:nvSpPr>
          <p:cNvPr id="19" name="Rectangle 18">
            <a:extLst>
              <a:ext uri="{FF2B5EF4-FFF2-40B4-BE49-F238E27FC236}">
                <a16:creationId xmlns:a16="http://schemas.microsoft.com/office/drawing/2014/main" id="{0CDD043C-3F9A-403B-9222-31239FAA5F90}"/>
              </a:ext>
            </a:extLst>
          </p:cNvPr>
          <p:cNvSpPr/>
          <p:nvPr/>
        </p:nvSpPr>
        <p:spPr>
          <a:xfrm>
            <a:off x="9477555" y="6257026"/>
            <a:ext cx="2093343"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0" descr="A close up of a map&#10;&#10;Description generated with very high confidence">
            <a:extLst>
              <a:ext uri="{FF2B5EF4-FFF2-40B4-BE49-F238E27FC236}">
                <a16:creationId xmlns:a16="http://schemas.microsoft.com/office/drawing/2014/main" id="{EACDE563-F158-4AD0-92C5-A1059B3ECA79}"/>
              </a:ext>
            </a:extLst>
          </p:cNvPr>
          <p:cNvPicPr>
            <a:picLocks noChangeAspect="1"/>
          </p:cNvPicPr>
          <p:nvPr/>
        </p:nvPicPr>
        <p:blipFill>
          <a:blip r:embed="rId3"/>
          <a:stretch>
            <a:fillRect/>
          </a:stretch>
        </p:blipFill>
        <p:spPr>
          <a:xfrm>
            <a:off x="727495" y="1576964"/>
            <a:ext cx="2743200" cy="3790335"/>
          </a:xfrm>
          <a:prstGeom prst="rect">
            <a:avLst/>
          </a:prstGeom>
        </p:spPr>
      </p:pic>
      <p:sp>
        <p:nvSpPr>
          <p:cNvPr id="21" name="TextBox 20"/>
          <p:cNvSpPr txBox="1"/>
          <p:nvPr/>
        </p:nvSpPr>
        <p:spPr>
          <a:xfrm>
            <a:off x="727495" y="6257026"/>
            <a:ext cx="3746182" cy="307777"/>
          </a:xfrm>
          <a:prstGeom prst="rect">
            <a:avLst/>
          </a:prstGeom>
          <a:noFill/>
        </p:spPr>
        <p:txBody>
          <a:bodyPr wrap="square" rtlCol="0">
            <a:spAutoFit/>
          </a:bodyPr>
          <a:lstStyle/>
          <a:p>
            <a:r>
              <a:rPr lang="en-US" dirty="0" smtClean="0"/>
              <a:t>Sir Bill English, Former NZ PM</a:t>
            </a:r>
            <a:endParaRPr lang="en-US" dirty="0"/>
          </a:p>
        </p:txBody>
      </p:sp>
    </p:spTree>
    <p:extLst>
      <p:ext uri="{BB962C8B-B14F-4D97-AF65-F5344CB8AC3E}">
        <p14:creationId xmlns:p14="http://schemas.microsoft.com/office/powerpoint/2010/main" val="1897949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14">
            <a:extLst>
              <a:ext uri="{FF2B5EF4-FFF2-40B4-BE49-F238E27FC236}">
                <a16:creationId xmlns:a16="http://schemas.microsoft.com/office/drawing/2014/main" id="{1A53BA3A-C6CB-4470-9D83-CAEAF5489501}"/>
              </a:ext>
            </a:extLst>
          </p:cNvPr>
          <p:cNvCxnSpPr>
            <a:cxnSpLocks noChangeShapeType="1"/>
          </p:cNvCxnSpPr>
          <p:nvPr/>
        </p:nvCxnSpPr>
        <p:spPr bwMode="auto">
          <a:xfrm flipV="1">
            <a:off x="1472452" y="3468207"/>
            <a:ext cx="10114651" cy="14378"/>
          </a:xfrm>
          <a:prstGeom prst="line">
            <a:avLst/>
          </a:prstGeom>
          <a:noFill/>
          <a:ln w="9525" algn="ctr">
            <a:solidFill>
              <a:schemeClr val="tx1"/>
            </a:solidFill>
            <a:round/>
            <a:headEnd/>
            <a:tailEnd/>
          </a:ln>
        </p:spPr>
      </p:cxnSp>
      <p:cxnSp>
        <p:nvCxnSpPr>
          <p:cNvPr id="87" name="Straight Connector 14">
            <a:extLst>
              <a:ext uri="{FF2B5EF4-FFF2-40B4-BE49-F238E27FC236}">
                <a16:creationId xmlns:a16="http://schemas.microsoft.com/office/drawing/2014/main" id="{A85099A6-0514-4D86-9F5D-E60142633ED0}"/>
              </a:ext>
            </a:extLst>
          </p:cNvPr>
          <p:cNvCxnSpPr>
            <a:cxnSpLocks noChangeShapeType="1"/>
          </p:cNvCxnSpPr>
          <p:nvPr/>
        </p:nvCxnSpPr>
        <p:spPr bwMode="auto">
          <a:xfrm flipV="1">
            <a:off x="1501206" y="3913905"/>
            <a:ext cx="10114651" cy="14378"/>
          </a:xfrm>
          <a:prstGeom prst="line">
            <a:avLst/>
          </a:prstGeom>
          <a:noFill/>
          <a:ln w="9525" algn="ctr">
            <a:solidFill>
              <a:schemeClr val="tx1"/>
            </a:solidFill>
            <a:round/>
            <a:headEnd/>
            <a:tailEnd/>
          </a:ln>
        </p:spPr>
      </p:cxnSp>
      <p:cxnSp>
        <p:nvCxnSpPr>
          <p:cNvPr id="88" name="Straight Connector 14">
            <a:extLst>
              <a:ext uri="{FF2B5EF4-FFF2-40B4-BE49-F238E27FC236}">
                <a16:creationId xmlns:a16="http://schemas.microsoft.com/office/drawing/2014/main" id="{856A48CD-6A72-46AB-BBBA-82837FCA958E}"/>
              </a:ext>
            </a:extLst>
          </p:cNvPr>
          <p:cNvCxnSpPr>
            <a:cxnSpLocks noChangeShapeType="1"/>
          </p:cNvCxnSpPr>
          <p:nvPr/>
        </p:nvCxnSpPr>
        <p:spPr bwMode="auto">
          <a:xfrm flipV="1">
            <a:off x="1529960" y="4287716"/>
            <a:ext cx="10114651" cy="14378"/>
          </a:xfrm>
          <a:prstGeom prst="line">
            <a:avLst/>
          </a:prstGeom>
          <a:noFill/>
          <a:ln w="9525" algn="ctr">
            <a:solidFill>
              <a:schemeClr val="tx1"/>
            </a:solidFill>
            <a:round/>
            <a:headEnd/>
            <a:tailEnd/>
          </a:ln>
        </p:spPr>
      </p:cxnSp>
      <p:cxnSp>
        <p:nvCxnSpPr>
          <p:cNvPr id="90" name="Straight Connector 14">
            <a:extLst>
              <a:ext uri="{FF2B5EF4-FFF2-40B4-BE49-F238E27FC236}">
                <a16:creationId xmlns:a16="http://schemas.microsoft.com/office/drawing/2014/main" id="{C7EFB3F8-CEFB-4609-8603-786385F6DD87}"/>
              </a:ext>
            </a:extLst>
          </p:cNvPr>
          <p:cNvCxnSpPr>
            <a:cxnSpLocks noChangeShapeType="1"/>
          </p:cNvCxnSpPr>
          <p:nvPr/>
        </p:nvCxnSpPr>
        <p:spPr bwMode="auto">
          <a:xfrm flipV="1">
            <a:off x="1527195" y="4819134"/>
            <a:ext cx="10114651" cy="14378"/>
          </a:xfrm>
          <a:prstGeom prst="line">
            <a:avLst/>
          </a:prstGeom>
          <a:noFill/>
          <a:ln w="9525" algn="ctr">
            <a:solidFill>
              <a:schemeClr val="tx1"/>
            </a:solidFill>
            <a:round/>
            <a:headEnd/>
            <a:tailEnd/>
          </a:ln>
        </p:spPr>
      </p:cxnSp>
      <p:cxnSp>
        <p:nvCxnSpPr>
          <p:cNvPr id="85" name="Straight Connector 14">
            <a:extLst>
              <a:ext uri="{FF2B5EF4-FFF2-40B4-BE49-F238E27FC236}">
                <a16:creationId xmlns:a16="http://schemas.microsoft.com/office/drawing/2014/main" id="{B22ADC84-48BF-40AE-AC9F-D01E2BEB4777}"/>
              </a:ext>
            </a:extLst>
          </p:cNvPr>
          <p:cNvCxnSpPr>
            <a:cxnSpLocks noChangeShapeType="1"/>
          </p:cNvCxnSpPr>
          <p:nvPr/>
        </p:nvCxnSpPr>
        <p:spPr bwMode="auto">
          <a:xfrm flipV="1">
            <a:off x="1458075" y="2806849"/>
            <a:ext cx="10114651" cy="14378"/>
          </a:xfrm>
          <a:prstGeom prst="line">
            <a:avLst/>
          </a:prstGeom>
          <a:solidFill>
            <a:srgbClr val="6EC7B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8" name="Multiply 7"/>
          <p:cNvSpPr/>
          <p:nvPr/>
        </p:nvSpPr>
        <p:spPr bwMode="auto">
          <a:xfrm>
            <a:off x="4087814" y="2641151"/>
            <a:ext cx="327025" cy="330200"/>
          </a:xfrm>
          <a:prstGeom prst="mathMultiply">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a:lstStyle/>
          <a:p>
            <a:pPr eaLnBrk="1" hangingPunct="1">
              <a:defRPr/>
            </a:pPr>
            <a:r>
              <a:rPr lang="en-US" sz="2400" dirty="0">
                <a:latin typeface="+mj-lt"/>
              </a:rPr>
              <a:t>  </a:t>
            </a:r>
            <a:endParaRPr lang="en-NZ" sz="2400" dirty="0">
              <a:latin typeface="+mj-lt"/>
            </a:endParaRPr>
          </a:p>
        </p:txBody>
      </p:sp>
      <p:sp>
        <p:nvSpPr>
          <p:cNvPr id="10" name="Rectangle 9"/>
          <p:cNvSpPr/>
          <p:nvPr/>
        </p:nvSpPr>
        <p:spPr>
          <a:xfrm>
            <a:off x="137185" y="2134739"/>
            <a:ext cx="1123350" cy="276999"/>
          </a:xfrm>
          <a:prstGeom prst="rect">
            <a:avLst/>
          </a:prstGeom>
        </p:spPr>
        <p:txBody>
          <a:bodyPr wrap="square">
            <a:spAutoFit/>
          </a:bodyPr>
          <a:lstStyle/>
          <a:p>
            <a:pPr defTabSz="403225" eaLnBrk="1" hangingPunct="1">
              <a:defRPr/>
            </a:pPr>
            <a:r>
              <a:rPr lang="en-GB" baseline="30000" dirty="0">
                <a:solidFill>
                  <a:srgbClr val="000000"/>
                </a:solidFill>
                <a:latin typeface="+mj-lt"/>
              </a:rPr>
              <a:t>CYFS</a:t>
            </a:r>
          </a:p>
        </p:txBody>
      </p:sp>
      <p:sp>
        <p:nvSpPr>
          <p:cNvPr id="11" name="Rectangle 10"/>
          <p:cNvSpPr/>
          <p:nvPr/>
        </p:nvSpPr>
        <p:spPr>
          <a:xfrm>
            <a:off x="137185" y="3349176"/>
            <a:ext cx="1123350" cy="276999"/>
          </a:xfrm>
          <a:prstGeom prst="rect">
            <a:avLst/>
          </a:prstGeom>
        </p:spPr>
        <p:txBody>
          <a:bodyPr wrap="square">
            <a:spAutoFit/>
          </a:bodyPr>
          <a:lstStyle/>
          <a:p>
            <a:pPr defTabSz="403225" eaLnBrk="1" hangingPunct="1">
              <a:defRPr/>
            </a:pPr>
            <a:r>
              <a:rPr lang="en-GB" baseline="30000" dirty="0">
                <a:solidFill>
                  <a:srgbClr val="000000"/>
                </a:solidFill>
                <a:latin typeface="+mj-lt"/>
              </a:rPr>
              <a:t>Care</a:t>
            </a:r>
          </a:p>
        </p:txBody>
      </p:sp>
      <p:sp>
        <p:nvSpPr>
          <p:cNvPr id="12" name="Rectangle 11"/>
          <p:cNvSpPr/>
          <p:nvPr/>
        </p:nvSpPr>
        <p:spPr>
          <a:xfrm>
            <a:off x="137185" y="4209602"/>
            <a:ext cx="1123350" cy="276999"/>
          </a:xfrm>
          <a:prstGeom prst="rect">
            <a:avLst/>
          </a:prstGeom>
        </p:spPr>
        <p:txBody>
          <a:bodyPr wrap="square">
            <a:spAutoFit/>
          </a:bodyPr>
          <a:lstStyle/>
          <a:p>
            <a:pPr defTabSz="403225" eaLnBrk="1" hangingPunct="1">
              <a:defRPr/>
            </a:pPr>
            <a:r>
              <a:rPr lang="en-GB" baseline="30000" dirty="0">
                <a:solidFill>
                  <a:srgbClr val="000000"/>
                </a:solidFill>
                <a:latin typeface="+mj-lt"/>
              </a:rPr>
              <a:t>Youth Justice</a:t>
            </a:r>
          </a:p>
        </p:txBody>
      </p:sp>
      <p:sp>
        <p:nvSpPr>
          <p:cNvPr id="13" name="Rectangle 12"/>
          <p:cNvSpPr/>
          <p:nvPr/>
        </p:nvSpPr>
        <p:spPr>
          <a:xfrm>
            <a:off x="137185" y="4662039"/>
            <a:ext cx="1123350" cy="461665"/>
          </a:xfrm>
          <a:prstGeom prst="rect">
            <a:avLst/>
          </a:prstGeom>
        </p:spPr>
        <p:txBody>
          <a:bodyPr wrap="square">
            <a:spAutoFit/>
          </a:bodyPr>
          <a:lstStyle/>
          <a:p>
            <a:pPr defTabSz="403225" eaLnBrk="1" hangingPunct="1">
              <a:defRPr/>
            </a:pPr>
            <a:r>
              <a:rPr lang="en-GB" baseline="30000" dirty="0">
                <a:solidFill>
                  <a:srgbClr val="000000"/>
                </a:solidFill>
                <a:latin typeface="+mj-lt"/>
              </a:rPr>
              <a:t>Income support</a:t>
            </a:r>
          </a:p>
        </p:txBody>
      </p:sp>
      <p:sp>
        <p:nvSpPr>
          <p:cNvPr id="14" name="Rectangle 13"/>
          <p:cNvSpPr/>
          <p:nvPr/>
        </p:nvSpPr>
        <p:spPr>
          <a:xfrm>
            <a:off x="137185" y="5319264"/>
            <a:ext cx="1123350" cy="646331"/>
          </a:xfrm>
          <a:prstGeom prst="rect">
            <a:avLst/>
          </a:prstGeom>
        </p:spPr>
        <p:txBody>
          <a:bodyPr wrap="square" anchor="t">
            <a:spAutoFit/>
          </a:bodyPr>
          <a:lstStyle/>
          <a:p>
            <a:pPr defTabSz="403225" eaLnBrk="1" hangingPunct="1">
              <a:defRPr/>
            </a:pPr>
            <a:r>
              <a:rPr lang="en-GB" baseline="30000" dirty="0">
                <a:solidFill>
                  <a:srgbClr val="000000"/>
                </a:solidFill>
                <a:latin typeface="+mj-lt"/>
              </a:rPr>
              <a:t>Total cumulative paid </a:t>
            </a:r>
            <a:r>
              <a:rPr lang="en-GB" b="1" baseline="30000" dirty="0">
                <a:solidFill>
                  <a:srgbClr val="000000"/>
                </a:solidFill>
                <a:latin typeface="+mj-lt"/>
              </a:rPr>
              <a:t>($1000)</a:t>
            </a:r>
            <a:endParaRPr lang="en-GB" b="1" baseline="30000" dirty="0">
              <a:solidFill>
                <a:srgbClr val="000000"/>
              </a:solidFill>
              <a:latin typeface="+mj-lt"/>
              <a:cs typeface="Calibri Light"/>
            </a:endParaRPr>
          </a:p>
        </p:txBody>
      </p:sp>
      <p:cxnSp>
        <p:nvCxnSpPr>
          <p:cNvPr id="24589" name="Straight Connector 14"/>
          <p:cNvCxnSpPr>
            <a:cxnSpLocks noChangeShapeType="1"/>
          </p:cNvCxnSpPr>
          <p:nvPr/>
        </p:nvCxnSpPr>
        <p:spPr bwMode="auto">
          <a:xfrm flipV="1">
            <a:off x="1443698" y="2188623"/>
            <a:ext cx="10114651" cy="14378"/>
          </a:xfrm>
          <a:prstGeom prst="line">
            <a:avLst/>
          </a:prstGeom>
          <a:noFill/>
          <a:ln w="9525" algn="ctr">
            <a:solidFill>
              <a:schemeClr val="tx1"/>
            </a:solidFill>
            <a:round/>
            <a:headEnd/>
            <a:tailEnd/>
          </a:ln>
        </p:spPr>
      </p:cxnSp>
      <p:sp>
        <p:nvSpPr>
          <p:cNvPr id="20" name="Rectangle 19"/>
          <p:cNvSpPr/>
          <p:nvPr/>
        </p:nvSpPr>
        <p:spPr bwMode="auto">
          <a:xfrm>
            <a:off x="2304602" y="2095051"/>
            <a:ext cx="198437" cy="215900"/>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21" name="Rectangle 20"/>
          <p:cNvSpPr/>
          <p:nvPr/>
        </p:nvSpPr>
        <p:spPr bwMode="auto">
          <a:xfrm>
            <a:off x="2902310" y="2095051"/>
            <a:ext cx="200025" cy="215900"/>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22" name="Rectangle 21"/>
          <p:cNvSpPr/>
          <p:nvPr/>
        </p:nvSpPr>
        <p:spPr bwMode="auto">
          <a:xfrm>
            <a:off x="3208009" y="2095051"/>
            <a:ext cx="200025" cy="215900"/>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23" name="Rectangle 22"/>
          <p:cNvSpPr/>
          <p:nvPr/>
        </p:nvSpPr>
        <p:spPr bwMode="auto">
          <a:xfrm>
            <a:off x="4052558" y="2095051"/>
            <a:ext cx="198438" cy="215900"/>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24" name="Rectangle 23"/>
          <p:cNvSpPr/>
          <p:nvPr/>
        </p:nvSpPr>
        <p:spPr bwMode="auto">
          <a:xfrm>
            <a:off x="3392758" y="2095051"/>
            <a:ext cx="200025" cy="215900"/>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25" name="Isosceles Triangle 24"/>
          <p:cNvSpPr/>
          <p:nvPr/>
        </p:nvSpPr>
        <p:spPr bwMode="auto">
          <a:xfrm>
            <a:off x="7758114" y="2095051"/>
            <a:ext cx="230187" cy="215900"/>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26" name="Isosceles Triangle 25"/>
          <p:cNvSpPr/>
          <p:nvPr/>
        </p:nvSpPr>
        <p:spPr bwMode="auto">
          <a:xfrm>
            <a:off x="7869239" y="2095051"/>
            <a:ext cx="231775" cy="215900"/>
          </a:xfrm>
          <a:prstGeom prst="triangl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27" name="Rectangle 26"/>
          <p:cNvSpPr/>
          <p:nvPr/>
        </p:nvSpPr>
        <p:spPr bwMode="auto">
          <a:xfrm flipH="1">
            <a:off x="8258865" y="2095051"/>
            <a:ext cx="198437" cy="215900"/>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28" name="Rectangle 27"/>
          <p:cNvSpPr/>
          <p:nvPr/>
        </p:nvSpPr>
        <p:spPr bwMode="auto">
          <a:xfrm flipH="1">
            <a:off x="8708127" y="2095051"/>
            <a:ext cx="200025" cy="215900"/>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29" name="Rectangle 28"/>
          <p:cNvSpPr/>
          <p:nvPr/>
        </p:nvSpPr>
        <p:spPr bwMode="auto">
          <a:xfrm flipH="1">
            <a:off x="8355702" y="2095051"/>
            <a:ext cx="200025" cy="215900"/>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30" name="Rectangle 29"/>
          <p:cNvSpPr/>
          <p:nvPr/>
        </p:nvSpPr>
        <p:spPr bwMode="auto">
          <a:xfrm flipH="1">
            <a:off x="8849415" y="2095051"/>
            <a:ext cx="200025" cy="215900"/>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31" name="Rectangle 30"/>
          <p:cNvSpPr/>
          <p:nvPr/>
        </p:nvSpPr>
        <p:spPr bwMode="auto">
          <a:xfrm flipH="1">
            <a:off x="8936726" y="2095051"/>
            <a:ext cx="198438" cy="215900"/>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32" name="Rectangle 31"/>
          <p:cNvSpPr/>
          <p:nvPr/>
        </p:nvSpPr>
        <p:spPr bwMode="auto">
          <a:xfrm flipH="1">
            <a:off x="9022452" y="2095051"/>
            <a:ext cx="200025" cy="215900"/>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33" name="Multiply 32"/>
          <p:cNvSpPr/>
          <p:nvPr/>
        </p:nvSpPr>
        <p:spPr bwMode="auto">
          <a:xfrm>
            <a:off x="2222501" y="2653851"/>
            <a:ext cx="327025" cy="330200"/>
          </a:xfrm>
          <a:prstGeom prst="mathMultiply">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a:lstStyle/>
          <a:p>
            <a:pPr>
              <a:defRPr/>
            </a:pPr>
            <a:r>
              <a:rPr lang="en-US" sz="2400" dirty="0">
                <a:latin typeface="+mj-lt"/>
              </a:rPr>
              <a:t>  </a:t>
            </a:r>
            <a:endParaRPr lang="en-NZ" sz="2400" dirty="0">
              <a:latin typeface="+mj-lt"/>
            </a:endParaRPr>
          </a:p>
        </p:txBody>
      </p:sp>
      <p:sp>
        <p:nvSpPr>
          <p:cNvPr id="34" name="Multiply 33"/>
          <p:cNvSpPr/>
          <p:nvPr/>
        </p:nvSpPr>
        <p:spPr bwMode="auto">
          <a:xfrm>
            <a:off x="3184525" y="2653851"/>
            <a:ext cx="325438" cy="330200"/>
          </a:xfrm>
          <a:prstGeom prst="mathMultiply">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schemeClr val="lt1"/>
                </a:solidFill>
                <a:cs typeface="Calibri"/>
              </a:rPr>
              <a:t>  </a:t>
            </a:r>
            <a:endParaRPr lang="en-NZ" dirty="0">
              <a:solidFill>
                <a:schemeClr val="lt1"/>
              </a:solidFill>
              <a:cs typeface="Calibri"/>
            </a:endParaRPr>
          </a:p>
        </p:txBody>
      </p:sp>
      <p:sp>
        <p:nvSpPr>
          <p:cNvPr id="35" name="Multiply 34"/>
          <p:cNvSpPr/>
          <p:nvPr/>
        </p:nvSpPr>
        <p:spPr bwMode="auto">
          <a:xfrm>
            <a:off x="3294064" y="2653851"/>
            <a:ext cx="327025" cy="330200"/>
          </a:xfrm>
          <a:prstGeom prst="mathMultiply">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a:lstStyle/>
          <a:p>
            <a:pPr eaLnBrk="1" hangingPunct="1">
              <a:defRPr/>
            </a:pPr>
            <a:r>
              <a:rPr lang="en-US" sz="2400" dirty="0">
                <a:latin typeface="+mj-lt"/>
              </a:rPr>
              <a:t>  </a:t>
            </a:r>
            <a:endParaRPr lang="en-NZ" sz="2400" dirty="0">
              <a:latin typeface="+mj-lt"/>
            </a:endParaRPr>
          </a:p>
        </p:txBody>
      </p:sp>
      <p:sp>
        <p:nvSpPr>
          <p:cNvPr id="36" name="Multiply 35"/>
          <p:cNvSpPr/>
          <p:nvPr/>
        </p:nvSpPr>
        <p:spPr bwMode="auto">
          <a:xfrm>
            <a:off x="3889375" y="2641151"/>
            <a:ext cx="325438" cy="330200"/>
          </a:xfrm>
          <a:prstGeom prst="mathMultiply">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schemeClr val="lt1"/>
                </a:solidFill>
                <a:cs typeface="Calibri"/>
              </a:rPr>
              <a:t>  </a:t>
            </a:r>
            <a:endParaRPr lang="en-NZ" dirty="0">
              <a:solidFill>
                <a:schemeClr val="lt1"/>
              </a:solidFill>
              <a:cs typeface="Calibri"/>
            </a:endParaRPr>
          </a:p>
        </p:txBody>
      </p:sp>
      <p:sp>
        <p:nvSpPr>
          <p:cNvPr id="37" name="Multiply 36"/>
          <p:cNvSpPr/>
          <p:nvPr/>
        </p:nvSpPr>
        <p:spPr bwMode="auto">
          <a:xfrm>
            <a:off x="3989389" y="2641151"/>
            <a:ext cx="327025" cy="330200"/>
          </a:xfrm>
          <a:prstGeom prst="mathMultiply">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schemeClr val="lt1"/>
                </a:solidFill>
                <a:cs typeface="Calibri"/>
              </a:rPr>
              <a:t>  </a:t>
            </a:r>
            <a:endParaRPr lang="en-NZ" dirty="0">
              <a:solidFill>
                <a:schemeClr val="lt1"/>
              </a:solidFill>
              <a:cs typeface="Calibri"/>
            </a:endParaRPr>
          </a:p>
        </p:txBody>
      </p:sp>
      <p:sp>
        <p:nvSpPr>
          <p:cNvPr id="38" name="Multiply 37"/>
          <p:cNvSpPr/>
          <p:nvPr/>
        </p:nvSpPr>
        <p:spPr bwMode="auto">
          <a:xfrm>
            <a:off x="7688264" y="2647501"/>
            <a:ext cx="327025" cy="330200"/>
          </a:xfrm>
          <a:prstGeom prst="mathMultiply">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schemeClr val="lt1"/>
                </a:solidFill>
              </a:rPr>
              <a:t>  </a:t>
            </a:r>
            <a:endParaRPr lang="en-NZ" dirty="0">
              <a:solidFill>
                <a:schemeClr val="lt1"/>
              </a:solidFill>
            </a:endParaRPr>
          </a:p>
        </p:txBody>
      </p:sp>
      <p:sp>
        <p:nvSpPr>
          <p:cNvPr id="39" name="Oval 38"/>
          <p:cNvSpPr/>
          <p:nvPr/>
        </p:nvSpPr>
        <p:spPr bwMode="auto">
          <a:xfrm>
            <a:off x="8813801" y="2711001"/>
            <a:ext cx="200025" cy="215900"/>
          </a:xfrm>
          <a:prstGeom prst="ellipse">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40" name="Oval 39"/>
          <p:cNvSpPr/>
          <p:nvPr/>
        </p:nvSpPr>
        <p:spPr bwMode="auto">
          <a:xfrm>
            <a:off x="8913814" y="2711001"/>
            <a:ext cx="200025" cy="215900"/>
          </a:xfrm>
          <a:prstGeom prst="ellipse">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41" name="Oval 40"/>
          <p:cNvSpPr/>
          <p:nvPr/>
        </p:nvSpPr>
        <p:spPr bwMode="auto">
          <a:xfrm>
            <a:off x="9012239" y="2711001"/>
            <a:ext cx="200025" cy="215900"/>
          </a:xfrm>
          <a:prstGeom prst="ellipse">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42" name="Rectangle 41"/>
          <p:cNvSpPr/>
          <p:nvPr/>
        </p:nvSpPr>
        <p:spPr bwMode="auto">
          <a:xfrm>
            <a:off x="7891463" y="3341239"/>
            <a:ext cx="157162" cy="288925"/>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43" name="Rectangle 42"/>
          <p:cNvSpPr/>
          <p:nvPr/>
        </p:nvSpPr>
        <p:spPr bwMode="auto">
          <a:xfrm>
            <a:off x="9104313" y="3341239"/>
            <a:ext cx="157162" cy="288925"/>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44" name="Rectangle 43"/>
          <p:cNvSpPr/>
          <p:nvPr/>
        </p:nvSpPr>
        <p:spPr bwMode="auto">
          <a:xfrm>
            <a:off x="9280526" y="3347589"/>
            <a:ext cx="123825" cy="282575"/>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45" name="Rectangle 44"/>
          <p:cNvSpPr/>
          <p:nvPr/>
        </p:nvSpPr>
        <p:spPr bwMode="auto">
          <a:xfrm>
            <a:off x="8361364" y="3341239"/>
            <a:ext cx="136525" cy="288925"/>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47" name="Rectangle 46"/>
          <p:cNvSpPr/>
          <p:nvPr/>
        </p:nvSpPr>
        <p:spPr bwMode="auto">
          <a:xfrm>
            <a:off x="8624888" y="3341239"/>
            <a:ext cx="157162" cy="288925"/>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48" name="Rectangle 47"/>
          <p:cNvSpPr/>
          <p:nvPr/>
        </p:nvSpPr>
        <p:spPr bwMode="auto">
          <a:xfrm>
            <a:off x="8680451" y="3341239"/>
            <a:ext cx="157163" cy="288925"/>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50" name="Rectangle 49"/>
          <p:cNvSpPr/>
          <p:nvPr/>
        </p:nvSpPr>
        <p:spPr bwMode="auto">
          <a:xfrm>
            <a:off x="8972551" y="3347589"/>
            <a:ext cx="60325" cy="282575"/>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51" name="Rectangle 50"/>
          <p:cNvSpPr/>
          <p:nvPr/>
        </p:nvSpPr>
        <p:spPr bwMode="auto">
          <a:xfrm>
            <a:off x="9647238" y="3341239"/>
            <a:ext cx="387350" cy="288925"/>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52" name="Rectangle 51"/>
          <p:cNvSpPr/>
          <p:nvPr/>
        </p:nvSpPr>
        <p:spPr bwMode="auto">
          <a:xfrm>
            <a:off x="10118725" y="3347589"/>
            <a:ext cx="660400" cy="282575"/>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53" name="Rectangle 52"/>
          <p:cNvSpPr/>
          <p:nvPr/>
        </p:nvSpPr>
        <p:spPr bwMode="auto">
          <a:xfrm>
            <a:off x="10475913" y="4146102"/>
            <a:ext cx="42862" cy="287337"/>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54" name="Rectangle 53"/>
          <p:cNvSpPr/>
          <p:nvPr/>
        </p:nvSpPr>
        <p:spPr bwMode="auto">
          <a:xfrm>
            <a:off x="10420351" y="4146102"/>
            <a:ext cx="42863" cy="287337"/>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55" name="Rectangle 54"/>
          <p:cNvSpPr/>
          <p:nvPr/>
        </p:nvSpPr>
        <p:spPr bwMode="auto">
          <a:xfrm>
            <a:off x="10299700" y="4146102"/>
            <a:ext cx="107950" cy="287337"/>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56" name="Rectangle 55"/>
          <p:cNvSpPr/>
          <p:nvPr/>
        </p:nvSpPr>
        <p:spPr bwMode="auto">
          <a:xfrm>
            <a:off x="10460038" y="4662038"/>
            <a:ext cx="190500" cy="287338"/>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endParaRPr>
          </a:p>
        </p:txBody>
      </p:sp>
      <p:sp>
        <p:nvSpPr>
          <p:cNvPr id="57" name="Oval 56"/>
          <p:cNvSpPr/>
          <p:nvPr/>
        </p:nvSpPr>
        <p:spPr bwMode="auto">
          <a:xfrm>
            <a:off x="10688638" y="4746177"/>
            <a:ext cx="139700" cy="14922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p>
        </p:txBody>
      </p:sp>
      <p:sp>
        <p:nvSpPr>
          <p:cNvPr id="58" name="Rectangle 57"/>
          <p:cNvSpPr/>
          <p:nvPr/>
        </p:nvSpPr>
        <p:spPr bwMode="auto">
          <a:xfrm>
            <a:off x="11141075" y="4662038"/>
            <a:ext cx="107950" cy="287338"/>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59" name="Rectangle 58"/>
          <p:cNvSpPr/>
          <p:nvPr/>
        </p:nvSpPr>
        <p:spPr bwMode="auto">
          <a:xfrm>
            <a:off x="11277601" y="4662038"/>
            <a:ext cx="379413" cy="287338"/>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solidFill>
                <a:schemeClr val="lt1"/>
              </a:solidFill>
              <a:cs typeface="Calibri"/>
            </a:endParaRPr>
          </a:p>
        </p:txBody>
      </p:sp>
      <p:sp>
        <p:nvSpPr>
          <p:cNvPr id="60" name="Rectangle 59"/>
          <p:cNvSpPr/>
          <p:nvPr/>
        </p:nvSpPr>
        <p:spPr>
          <a:xfrm>
            <a:off x="180318" y="1600058"/>
            <a:ext cx="780181" cy="276999"/>
          </a:xfrm>
          <a:prstGeom prst="rect">
            <a:avLst/>
          </a:prstGeom>
        </p:spPr>
        <p:txBody>
          <a:bodyPr wrap="square">
            <a:spAutoFit/>
          </a:bodyPr>
          <a:lstStyle/>
          <a:p>
            <a:pPr defTabSz="368300" eaLnBrk="1" hangingPunct="1">
              <a:defRPr/>
            </a:pPr>
            <a:r>
              <a:rPr lang="en-GB" baseline="30000" dirty="0">
                <a:solidFill>
                  <a:srgbClr val="000000"/>
                </a:solidFill>
                <a:latin typeface="+mj-lt"/>
              </a:rPr>
              <a:t>Aged</a:t>
            </a:r>
          </a:p>
        </p:txBody>
      </p:sp>
      <p:sp>
        <p:nvSpPr>
          <p:cNvPr id="63" name="Rectangle 62"/>
          <p:cNvSpPr/>
          <p:nvPr/>
        </p:nvSpPr>
        <p:spPr>
          <a:xfrm>
            <a:off x="6475413" y="5449439"/>
            <a:ext cx="665162" cy="297517"/>
          </a:xfrm>
          <a:prstGeom prst="rect">
            <a:avLst/>
          </a:prstGeom>
        </p:spPr>
        <p:txBody>
          <a:bodyPr wrap="square" anchor="t">
            <a:spAutoFit/>
          </a:bodyPr>
          <a:lstStyle/>
          <a:p>
            <a:pPr algn="ctr" defTabSz="368300" eaLnBrk="1" hangingPunct="1">
              <a:defRPr/>
            </a:pPr>
            <a:endParaRPr lang="en-GB" sz="2000" b="1" baseline="30000" dirty="0">
              <a:solidFill>
                <a:schemeClr val="accent4"/>
              </a:solidFill>
              <a:latin typeface="+mj-lt"/>
              <a:cs typeface="Calibri Light"/>
            </a:endParaRPr>
          </a:p>
        </p:txBody>
      </p:sp>
      <p:sp>
        <p:nvSpPr>
          <p:cNvPr id="68" name="Rectangle 67"/>
          <p:cNvSpPr/>
          <p:nvPr/>
        </p:nvSpPr>
        <p:spPr>
          <a:xfrm>
            <a:off x="8640763" y="5449439"/>
            <a:ext cx="665162" cy="297517"/>
          </a:xfrm>
          <a:prstGeom prst="rect">
            <a:avLst/>
          </a:prstGeom>
        </p:spPr>
        <p:txBody>
          <a:bodyPr wrap="square" anchor="t">
            <a:spAutoFit/>
          </a:bodyPr>
          <a:lstStyle/>
          <a:p>
            <a:pPr algn="ctr" defTabSz="368300" eaLnBrk="1" hangingPunct="1">
              <a:defRPr/>
            </a:pPr>
            <a:endParaRPr lang="en-GB" sz="2000" b="1" baseline="30000" dirty="0">
              <a:solidFill>
                <a:schemeClr val="accent4"/>
              </a:solidFill>
              <a:latin typeface="+mj-lt"/>
              <a:cs typeface="Calibri Light"/>
            </a:endParaRPr>
          </a:p>
        </p:txBody>
      </p:sp>
      <p:sp>
        <p:nvSpPr>
          <p:cNvPr id="76" name="Rectangle 75"/>
          <p:cNvSpPr/>
          <p:nvPr/>
        </p:nvSpPr>
        <p:spPr>
          <a:xfrm>
            <a:off x="137185" y="2625277"/>
            <a:ext cx="1123350" cy="276999"/>
          </a:xfrm>
          <a:prstGeom prst="rect">
            <a:avLst/>
          </a:prstGeom>
        </p:spPr>
        <p:txBody>
          <a:bodyPr wrap="square">
            <a:spAutoFit/>
          </a:bodyPr>
          <a:lstStyle/>
          <a:p>
            <a:pPr defTabSz="403225" eaLnBrk="1" hangingPunct="1">
              <a:defRPr/>
            </a:pPr>
            <a:r>
              <a:rPr lang="en-GB" baseline="30000" dirty="0">
                <a:solidFill>
                  <a:srgbClr val="000000"/>
                </a:solidFill>
                <a:latin typeface="+mj-lt"/>
              </a:rPr>
              <a:t>Abuse Findings</a:t>
            </a:r>
          </a:p>
        </p:txBody>
      </p:sp>
      <p:sp>
        <p:nvSpPr>
          <p:cNvPr id="77" name="Rectangle 76"/>
          <p:cNvSpPr/>
          <p:nvPr/>
        </p:nvSpPr>
        <p:spPr>
          <a:xfrm>
            <a:off x="137185" y="3852414"/>
            <a:ext cx="1123350" cy="276999"/>
          </a:xfrm>
          <a:prstGeom prst="rect">
            <a:avLst/>
          </a:prstGeom>
        </p:spPr>
        <p:txBody>
          <a:bodyPr wrap="square">
            <a:spAutoFit/>
          </a:bodyPr>
          <a:lstStyle/>
          <a:p>
            <a:pPr defTabSz="403225" eaLnBrk="1" hangingPunct="1">
              <a:defRPr/>
            </a:pPr>
            <a:r>
              <a:rPr lang="en-GB" baseline="30000" dirty="0">
                <a:solidFill>
                  <a:srgbClr val="000000"/>
                </a:solidFill>
                <a:latin typeface="+mj-lt"/>
              </a:rPr>
              <a:t>Education</a:t>
            </a:r>
          </a:p>
        </p:txBody>
      </p:sp>
      <p:sp>
        <p:nvSpPr>
          <p:cNvPr id="24652" name="Rectangle 78"/>
          <p:cNvSpPr>
            <a:spLocks noChangeArrowheads="1"/>
          </p:cNvSpPr>
          <p:nvPr/>
        </p:nvSpPr>
        <p:spPr bwMode="auto">
          <a:xfrm>
            <a:off x="10618788" y="3769864"/>
            <a:ext cx="355600" cy="288925"/>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ltLang="en-US"/>
          </a:p>
        </p:txBody>
      </p:sp>
      <p:sp>
        <p:nvSpPr>
          <p:cNvPr id="24653" name="Rectangle 79"/>
          <p:cNvSpPr>
            <a:spLocks noChangeArrowheads="1"/>
          </p:cNvSpPr>
          <p:nvPr/>
        </p:nvSpPr>
        <p:spPr bwMode="auto">
          <a:xfrm>
            <a:off x="10558464" y="3769864"/>
            <a:ext cx="65087" cy="288925"/>
          </a:xfrm>
          <a:prstGeom prst="rect">
            <a:avLst/>
          </a:prstGeom>
          <a:solidFill>
            <a:srgbClr val="6EC7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ltLang="en-US">
              <a:solidFill>
                <a:schemeClr val="lt1"/>
              </a:solidFill>
            </a:endParaRPr>
          </a:p>
        </p:txBody>
      </p:sp>
      <p:sp>
        <p:nvSpPr>
          <p:cNvPr id="24654" name="Rectangle 80"/>
          <p:cNvSpPr>
            <a:spLocks noChangeArrowheads="1"/>
          </p:cNvSpPr>
          <p:nvPr/>
        </p:nvSpPr>
        <p:spPr bwMode="auto">
          <a:xfrm>
            <a:off x="7596189" y="3782564"/>
            <a:ext cx="2687637" cy="2825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ltLang="en-US">
              <a:solidFill>
                <a:schemeClr val="lt1"/>
              </a:solidFill>
            </a:endParaRPr>
          </a:p>
        </p:txBody>
      </p:sp>
      <p:sp>
        <p:nvSpPr>
          <p:cNvPr id="24655" name="Rectangle 81"/>
          <p:cNvSpPr>
            <a:spLocks noChangeArrowheads="1"/>
          </p:cNvSpPr>
          <p:nvPr/>
        </p:nvSpPr>
        <p:spPr bwMode="auto">
          <a:xfrm>
            <a:off x="3457576" y="3782564"/>
            <a:ext cx="3806825" cy="28257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NZ" altLang="en-US">
              <a:solidFill>
                <a:schemeClr val="lt1"/>
              </a:solidFill>
            </a:endParaRPr>
          </a:p>
        </p:txBody>
      </p:sp>
      <p:sp>
        <p:nvSpPr>
          <p:cNvPr id="24657" name="Rectangle 83"/>
          <p:cNvSpPr>
            <a:spLocks noChangeArrowheads="1"/>
          </p:cNvSpPr>
          <p:nvPr/>
        </p:nvSpPr>
        <p:spPr bwMode="auto">
          <a:xfrm>
            <a:off x="6215063" y="3785739"/>
            <a:ext cx="42862" cy="288925"/>
          </a:xfrm>
          <a:prstGeom prst="rect">
            <a:avLst/>
          </a:prstGeom>
          <a:solidFill>
            <a:schemeClr val="bg1"/>
          </a:solidFill>
          <a:ln w="9525" algn="ctr">
            <a:solidFill>
              <a:schemeClr val="bg1"/>
            </a:solidFill>
            <a:round/>
            <a:headEnd/>
            <a:tailEnd/>
          </a:ln>
        </p:spPr>
        <p:txBody>
          <a:bodyPr/>
          <a:lstStyle/>
          <a:p>
            <a:pPr eaLnBrk="1" hangingPunct="1"/>
            <a:endParaRPr lang="en-NZ" altLang="en-US" sz="2400"/>
          </a:p>
        </p:txBody>
      </p:sp>
      <p:sp>
        <p:nvSpPr>
          <p:cNvPr id="24658" name="Rectangle 84"/>
          <p:cNvSpPr>
            <a:spLocks noChangeArrowheads="1"/>
          </p:cNvSpPr>
          <p:nvPr/>
        </p:nvSpPr>
        <p:spPr bwMode="auto">
          <a:xfrm>
            <a:off x="6316663" y="3785739"/>
            <a:ext cx="42862" cy="288925"/>
          </a:xfrm>
          <a:prstGeom prst="rect">
            <a:avLst/>
          </a:prstGeom>
          <a:solidFill>
            <a:schemeClr val="bg1"/>
          </a:solidFill>
          <a:ln w="9525" algn="ctr">
            <a:solidFill>
              <a:schemeClr val="bg1"/>
            </a:solidFill>
            <a:round/>
            <a:headEnd/>
            <a:tailEnd/>
          </a:ln>
        </p:spPr>
        <p:txBody>
          <a:bodyPr/>
          <a:lstStyle/>
          <a:p>
            <a:pPr eaLnBrk="1" hangingPunct="1"/>
            <a:endParaRPr lang="en-NZ" altLang="en-US" sz="2400"/>
          </a:p>
        </p:txBody>
      </p:sp>
      <p:sp>
        <p:nvSpPr>
          <p:cNvPr id="24659" name="Rectangle 85"/>
          <p:cNvSpPr>
            <a:spLocks noChangeArrowheads="1"/>
          </p:cNvSpPr>
          <p:nvPr/>
        </p:nvSpPr>
        <p:spPr bwMode="auto">
          <a:xfrm>
            <a:off x="6429376" y="3785739"/>
            <a:ext cx="42863" cy="288925"/>
          </a:xfrm>
          <a:prstGeom prst="rect">
            <a:avLst/>
          </a:prstGeom>
          <a:solidFill>
            <a:schemeClr val="bg1"/>
          </a:solidFill>
          <a:ln w="9525" algn="ctr">
            <a:solidFill>
              <a:schemeClr val="bg1"/>
            </a:solidFill>
            <a:round/>
            <a:headEnd/>
            <a:tailEnd/>
          </a:ln>
        </p:spPr>
        <p:txBody>
          <a:bodyPr/>
          <a:lstStyle/>
          <a:p>
            <a:pPr eaLnBrk="1" hangingPunct="1"/>
            <a:endParaRPr lang="en-NZ" altLang="en-US" sz="2400"/>
          </a:p>
        </p:txBody>
      </p:sp>
      <p:sp>
        <p:nvSpPr>
          <p:cNvPr id="24660" name="Rectangle 86"/>
          <p:cNvSpPr>
            <a:spLocks noChangeArrowheads="1"/>
          </p:cNvSpPr>
          <p:nvPr/>
        </p:nvSpPr>
        <p:spPr bwMode="auto">
          <a:xfrm>
            <a:off x="6530976" y="3785739"/>
            <a:ext cx="42863" cy="288925"/>
          </a:xfrm>
          <a:prstGeom prst="rect">
            <a:avLst/>
          </a:prstGeom>
          <a:solidFill>
            <a:schemeClr val="bg1"/>
          </a:solidFill>
          <a:ln w="9525" algn="ctr">
            <a:solidFill>
              <a:schemeClr val="bg1"/>
            </a:solidFill>
            <a:round/>
            <a:headEnd/>
            <a:tailEnd/>
          </a:ln>
        </p:spPr>
        <p:txBody>
          <a:bodyPr/>
          <a:lstStyle/>
          <a:p>
            <a:pPr eaLnBrk="1" hangingPunct="1"/>
            <a:endParaRPr lang="en-NZ" altLang="en-US" sz="2400"/>
          </a:p>
        </p:txBody>
      </p:sp>
      <p:sp>
        <p:nvSpPr>
          <p:cNvPr id="24661" name="Rectangle 87"/>
          <p:cNvSpPr>
            <a:spLocks noChangeArrowheads="1"/>
          </p:cNvSpPr>
          <p:nvPr/>
        </p:nvSpPr>
        <p:spPr bwMode="auto">
          <a:xfrm>
            <a:off x="6653214" y="3785739"/>
            <a:ext cx="41275" cy="288925"/>
          </a:xfrm>
          <a:prstGeom prst="rect">
            <a:avLst/>
          </a:prstGeom>
          <a:solidFill>
            <a:schemeClr val="bg1"/>
          </a:solidFill>
          <a:ln w="9525" algn="ctr">
            <a:solidFill>
              <a:schemeClr val="bg1"/>
            </a:solidFill>
            <a:round/>
            <a:headEnd/>
            <a:tailEnd/>
          </a:ln>
        </p:spPr>
        <p:txBody>
          <a:bodyPr/>
          <a:lstStyle/>
          <a:p>
            <a:pPr eaLnBrk="1" hangingPunct="1"/>
            <a:endParaRPr lang="en-NZ" altLang="en-US" sz="2400"/>
          </a:p>
        </p:txBody>
      </p:sp>
      <p:sp>
        <p:nvSpPr>
          <p:cNvPr id="4" name="Rectangle 3">
            <a:extLst>
              <a:ext uri="{FF2B5EF4-FFF2-40B4-BE49-F238E27FC236}">
                <a16:creationId xmlns:a16="http://schemas.microsoft.com/office/drawing/2014/main" id="{D9AD9411-DEB3-4973-BDBA-FAA888DA12D5}"/>
              </a:ext>
            </a:extLst>
          </p:cNvPr>
          <p:cNvSpPr/>
          <p:nvPr/>
        </p:nvSpPr>
        <p:spPr>
          <a:xfrm>
            <a:off x="838200" y="6369580"/>
            <a:ext cx="1905000" cy="2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Title 1">
            <a:extLst>
              <a:ext uri="{FF2B5EF4-FFF2-40B4-BE49-F238E27FC236}">
                <a16:creationId xmlns:a16="http://schemas.microsoft.com/office/drawing/2014/main" id="{714B1C8C-E2DE-41C7-87D4-18D94F2475D6}"/>
              </a:ext>
            </a:extLst>
          </p:cNvPr>
          <p:cNvSpPr txBox="1">
            <a:spLocks/>
          </p:cNvSpPr>
          <p:nvPr/>
        </p:nvSpPr>
        <p:spPr>
          <a:xfrm>
            <a:off x="593784" y="-156608"/>
            <a:ext cx="9410211" cy="11510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200" b="1" kern="1200">
                <a:solidFill>
                  <a:srgbClr val="6EC7B3"/>
                </a:solidFill>
                <a:latin typeface="Franklin Gothic Medium" panose="020B0603020102020204" pitchFamily="34" charset="0"/>
                <a:ea typeface="+mj-ea"/>
                <a:cs typeface="+mj-cs"/>
              </a:defRPr>
            </a:lvl1pPr>
          </a:lstStyle>
          <a:p>
            <a:r>
              <a:rPr lang="mi-NZ" sz="4400">
                <a:solidFill>
                  <a:schemeClr val="accent1"/>
                </a:solidFill>
              </a:rPr>
              <a:t>What do we mean by integrated data?</a:t>
            </a:r>
            <a:endParaRPr lang="en-US" sz="4400">
              <a:solidFill>
                <a:schemeClr val="accent1"/>
              </a:solidFill>
            </a:endParaRPr>
          </a:p>
        </p:txBody>
      </p:sp>
      <p:cxnSp>
        <p:nvCxnSpPr>
          <p:cNvPr id="91" name="Straight Connector 14">
            <a:extLst>
              <a:ext uri="{FF2B5EF4-FFF2-40B4-BE49-F238E27FC236}">
                <a16:creationId xmlns:a16="http://schemas.microsoft.com/office/drawing/2014/main" id="{9C667446-6B2F-4D08-8F25-46B7421F8B95}"/>
              </a:ext>
            </a:extLst>
          </p:cNvPr>
          <p:cNvCxnSpPr>
            <a:cxnSpLocks noChangeShapeType="1"/>
          </p:cNvCxnSpPr>
          <p:nvPr/>
        </p:nvCxnSpPr>
        <p:spPr bwMode="auto">
          <a:xfrm flipV="1">
            <a:off x="1527194" y="5711848"/>
            <a:ext cx="10114651" cy="14378"/>
          </a:xfrm>
          <a:prstGeom prst="line">
            <a:avLst/>
          </a:prstGeom>
          <a:noFill/>
          <a:ln w="9525" algn="ctr">
            <a:solidFill>
              <a:schemeClr val="tx1"/>
            </a:solidFill>
            <a:round/>
            <a:headEnd/>
            <a:tailEnd/>
          </a:ln>
        </p:spPr>
      </p:cxnSp>
      <p:graphicFrame>
        <p:nvGraphicFramePr>
          <p:cNvPr id="3" name="Table 5">
            <a:extLst>
              <a:ext uri="{FF2B5EF4-FFF2-40B4-BE49-F238E27FC236}">
                <a16:creationId xmlns:a16="http://schemas.microsoft.com/office/drawing/2014/main" id="{65A1E62E-60F4-4E3B-94B6-EFA1AEA6196E}"/>
              </a:ext>
            </a:extLst>
          </p:cNvPr>
          <p:cNvGraphicFramePr>
            <a:graphicFrameLocks noGrp="1"/>
          </p:cNvGraphicFramePr>
          <p:nvPr>
            <p:extLst/>
          </p:nvPr>
        </p:nvGraphicFramePr>
        <p:xfrm>
          <a:off x="1407831" y="1426866"/>
          <a:ext cx="10473009" cy="370840"/>
        </p:xfrm>
        <a:graphic>
          <a:graphicData uri="http://schemas.openxmlformats.org/drawingml/2006/table">
            <a:tbl>
              <a:tblPr firstRow="1" bandRow="1">
                <a:tableStyleId>{2D5ABB26-0587-4C30-8999-92F81FD0307C}</a:tableStyleId>
              </a:tblPr>
              <a:tblGrid>
                <a:gridCol w="551211">
                  <a:extLst>
                    <a:ext uri="{9D8B030D-6E8A-4147-A177-3AD203B41FA5}">
                      <a16:colId xmlns:a16="http://schemas.microsoft.com/office/drawing/2014/main" val="2174127102"/>
                    </a:ext>
                  </a:extLst>
                </a:gridCol>
                <a:gridCol w="551211">
                  <a:extLst>
                    <a:ext uri="{9D8B030D-6E8A-4147-A177-3AD203B41FA5}">
                      <a16:colId xmlns:a16="http://schemas.microsoft.com/office/drawing/2014/main" val="1127059471"/>
                    </a:ext>
                  </a:extLst>
                </a:gridCol>
                <a:gridCol w="551211">
                  <a:extLst>
                    <a:ext uri="{9D8B030D-6E8A-4147-A177-3AD203B41FA5}">
                      <a16:colId xmlns:a16="http://schemas.microsoft.com/office/drawing/2014/main" val="3810847202"/>
                    </a:ext>
                  </a:extLst>
                </a:gridCol>
                <a:gridCol w="551211">
                  <a:extLst>
                    <a:ext uri="{9D8B030D-6E8A-4147-A177-3AD203B41FA5}">
                      <a16:colId xmlns:a16="http://schemas.microsoft.com/office/drawing/2014/main" val="1430025605"/>
                    </a:ext>
                  </a:extLst>
                </a:gridCol>
                <a:gridCol w="551211">
                  <a:extLst>
                    <a:ext uri="{9D8B030D-6E8A-4147-A177-3AD203B41FA5}">
                      <a16:colId xmlns:a16="http://schemas.microsoft.com/office/drawing/2014/main" val="3798013480"/>
                    </a:ext>
                  </a:extLst>
                </a:gridCol>
                <a:gridCol w="551211">
                  <a:extLst>
                    <a:ext uri="{9D8B030D-6E8A-4147-A177-3AD203B41FA5}">
                      <a16:colId xmlns:a16="http://schemas.microsoft.com/office/drawing/2014/main" val="4267335808"/>
                    </a:ext>
                  </a:extLst>
                </a:gridCol>
                <a:gridCol w="551211">
                  <a:extLst>
                    <a:ext uri="{9D8B030D-6E8A-4147-A177-3AD203B41FA5}">
                      <a16:colId xmlns:a16="http://schemas.microsoft.com/office/drawing/2014/main" val="3028117120"/>
                    </a:ext>
                  </a:extLst>
                </a:gridCol>
                <a:gridCol w="551211">
                  <a:extLst>
                    <a:ext uri="{9D8B030D-6E8A-4147-A177-3AD203B41FA5}">
                      <a16:colId xmlns:a16="http://schemas.microsoft.com/office/drawing/2014/main" val="2510009085"/>
                    </a:ext>
                  </a:extLst>
                </a:gridCol>
                <a:gridCol w="551211">
                  <a:extLst>
                    <a:ext uri="{9D8B030D-6E8A-4147-A177-3AD203B41FA5}">
                      <a16:colId xmlns:a16="http://schemas.microsoft.com/office/drawing/2014/main" val="3182813860"/>
                    </a:ext>
                  </a:extLst>
                </a:gridCol>
                <a:gridCol w="551211">
                  <a:extLst>
                    <a:ext uri="{9D8B030D-6E8A-4147-A177-3AD203B41FA5}">
                      <a16:colId xmlns:a16="http://schemas.microsoft.com/office/drawing/2014/main" val="804756900"/>
                    </a:ext>
                  </a:extLst>
                </a:gridCol>
                <a:gridCol w="551211">
                  <a:extLst>
                    <a:ext uri="{9D8B030D-6E8A-4147-A177-3AD203B41FA5}">
                      <a16:colId xmlns:a16="http://schemas.microsoft.com/office/drawing/2014/main" val="142804236"/>
                    </a:ext>
                  </a:extLst>
                </a:gridCol>
                <a:gridCol w="551211">
                  <a:extLst>
                    <a:ext uri="{9D8B030D-6E8A-4147-A177-3AD203B41FA5}">
                      <a16:colId xmlns:a16="http://schemas.microsoft.com/office/drawing/2014/main" val="1039436473"/>
                    </a:ext>
                  </a:extLst>
                </a:gridCol>
                <a:gridCol w="551211">
                  <a:extLst>
                    <a:ext uri="{9D8B030D-6E8A-4147-A177-3AD203B41FA5}">
                      <a16:colId xmlns:a16="http://schemas.microsoft.com/office/drawing/2014/main" val="1955262425"/>
                    </a:ext>
                  </a:extLst>
                </a:gridCol>
                <a:gridCol w="551211">
                  <a:extLst>
                    <a:ext uri="{9D8B030D-6E8A-4147-A177-3AD203B41FA5}">
                      <a16:colId xmlns:a16="http://schemas.microsoft.com/office/drawing/2014/main" val="4002514634"/>
                    </a:ext>
                  </a:extLst>
                </a:gridCol>
                <a:gridCol w="551211">
                  <a:extLst>
                    <a:ext uri="{9D8B030D-6E8A-4147-A177-3AD203B41FA5}">
                      <a16:colId xmlns:a16="http://schemas.microsoft.com/office/drawing/2014/main" val="1907424137"/>
                    </a:ext>
                  </a:extLst>
                </a:gridCol>
                <a:gridCol w="551211">
                  <a:extLst>
                    <a:ext uri="{9D8B030D-6E8A-4147-A177-3AD203B41FA5}">
                      <a16:colId xmlns:a16="http://schemas.microsoft.com/office/drawing/2014/main" val="1824562246"/>
                    </a:ext>
                  </a:extLst>
                </a:gridCol>
                <a:gridCol w="551211">
                  <a:extLst>
                    <a:ext uri="{9D8B030D-6E8A-4147-A177-3AD203B41FA5}">
                      <a16:colId xmlns:a16="http://schemas.microsoft.com/office/drawing/2014/main" val="2047712200"/>
                    </a:ext>
                  </a:extLst>
                </a:gridCol>
                <a:gridCol w="551211">
                  <a:extLst>
                    <a:ext uri="{9D8B030D-6E8A-4147-A177-3AD203B41FA5}">
                      <a16:colId xmlns:a16="http://schemas.microsoft.com/office/drawing/2014/main" val="649387677"/>
                    </a:ext>
                  </a:extLst>
                </a:gridCol>
                <a:gridCol w="551211">
                  <a:extLst>
                    <a:ext uri="{9D8B030D-6E8A-4147-A177-3AD203B41FA5}">
                      <a16:colId xmlns:a16="http://schemas.microsoft.com/office/drawing/2014/main" val="509120112"/>
                    </a:ext>
                  </a:extLst>
                </a:gridCol>
              </a:tblGrid>
              <a:tr h="370840">
                <a:tc>
                  <a:txBody>
                    <a:bodyPr/>
                    <a:lstStyle/>
                    <a:p>
                      <a:pPr>
                        <a:buNone/>
                      </a:pPr>
                      <a:r>
                        <a:rPr lang="en-US" dirty="0"/>
                        <a:t>1</a:t>
                      </a:r>
                    </a:p>
                  </a:txBody>
                  <a:tcPr/>
                </a:tc>
                <a:tc>
                  <a:txBody>
                    <a:bodyPr/>
                    <a:lstStyle/>
                    <a:p>
                      <a:pPr>
                        <a:buNone/>
                      </a:pPr>
                      <a:r>
                        <a:rPr lang="en-US" dirty="0"/>
                        <a:t>2</a:t>
                      </a:r>
                    </a:p>
                  </a:txBody>
                  <a:tcPr/>
                </a:tc>
                <a:tc>
                  <a:txBody>
                    <a:bodyPr/>
                    <a:lstStyle/>
                    <a:p>
                      <a:pPr>
                        <a:buNone/>
                      </a:pPr>
                      <a:r>
                        <a:rPr lang="en-US" dirty="0"/>
                        <a:t>3</a:t>
                      </a:r>
                    </a:p>
                  </a:txBody>
                  <a:tcPr/>
                </a:tc>
                <a:tc>
                  <a:txBody>
                    <a:bodyPr/>
                    <a:lstStyle/>
                    <a:p>
                      <a:pPr>
                        <a:buNone/>
                      </a:pPr>
                      <a:r>
                        <a:rPr lang="en-US" dirty="0"/>
                        <a:t>4</a:t>
                      </a:r>
                    </a:p>
                  </a:txBody>
                  <a:tcPr/>
                </a:tc>
                <a:tc>
                  <a:txBody>
                    <a:bodyPr/>
                    <a:lstStyle/>
                    <a:p>
                      <a:pPr>
                        <a:buNone/>
                      </a:pPr>
                      <a:r>
                        <a:rPr lang="en-US" dirty="0"/>
                        <a:t>5</a:t>
                      </a:r>
                    </a:p>
                  </a:txBody>
                  <a:tcPr/>
                </a:tc>
                <a:tc>
                  <a:txBody>
                    <a:bodyPr/>
                    <a:lstStyle/>
                    <a:p>
                      <a:pPr>
                        <a:buNone/>
                      </a:pPr>
                      <a:r>
                        <a:rPr lang="en-US" dirty="0"/>
                        <a:t>6</a:t>
                      </a:r>
                    </a:p>
                  </a:txBody>
                  <a:tcPr/>
                </a:tc>
                <a:tc>
                  <a:txBody>
                    <a:bodyPr/>
                    <a:lstStyle/>
                    <a:p>
                      <a:pPr>
                        <a:buNone/>
                      </a:pPr>
                      <a:r>
                        <a:rPr lang="en-US" dirty="0"/>
                        <a:t>7</a:t>
                      </a:r>
                    </a:p>
                  </a:txBody>
                  <a:tcPr/>
                </a:tc>
                <a:tc>
                  <a:txBody>
                    <a:bodyPr/>
                    <a:lstStyle/>
                    <a:p>
                      <a:pPr>
                        <a:buNone/>
                      </a:pPr>
                      <a:r>
                        <a:rPr lang="en-US" dirty="0"/>
                        <a:t>8</a:t>
                      </a:r>
                    </a:p>
                  </a:txBody>
                  <a:tcPr/>
                </a:tc>
                <a:tc>
                  <a:txBody>
                    <a:bodyPr/>
                    <a:lstStyle/>
                    <a:p>
                      <a:pPr>
                        <a:buNone/>
                      </a:pPr>
                      <a:r>
                        <a:rPr lang="en-US" dirty="0"/>
                        <a:t>9</a:t>
                      </a:r>
                    </a:p>
                  </a:txBody>
                  <a:tcPr/>
                </a:tc>
                <a:tc>
                  <a:txBody>
                    <a:bodyPr/>
                    <a:lstStyle/>
                    <a:p>
                      <a:pPr>
                        <a:buNone/>
                      </a:pPr>
                      <a:r>
                        <a:rPr lang="en-US" dirty="0"/>
                        <a:t>10</a:t>
                      </a:r>
                    </a:p>
                  </a:txBody>
                  <a:tcPr/>
                </a:tc>
                <a:tc>
                  <a:txBody>
                    <a:bodyPr/>
                    <a:lstStyle/>
                    <a:p>
                      <a:pPr lvl="0">
                        <a:buNone/>
                      </a:pPr>
                      <a:r>
                        <a:rPr lang="en-US" dirty="0"/>
                        <a:t>11</a:t>
                      </a:r>
                    </a:p>
                  </a:txBody>
                  <a:tcPr/>
                </a:tc>
                <a:tc>
                  <a:txBody>
                    <a:bodyPr/>
                    <a:lstStyle/>
                    <a:p>
                      <a:pPr lvl="0">
                        <a:buNone/>
                      </a:pPr>
                      <a:r>
                        <a:rPr lang="en-US" dirty="0"/>
                        <a:t>12</a:t>
                      </a:r>
                    </a:p>
                  </a:txBody>
                  <a:tcPr/>
                </a:tc>
                <a:tc>
                  <a:txBody>
                    <a:bodyPr/>
                    <a:lstStyle/>
                    <a:p>
                      <a:pPr lvl="0">
                        <a:buNone/>
                      </a:pPr>
                      <a:r>
                        <a:rPr lang="en-US" dirty="0"/>
                        <a:t>13</a:t>
                      </a:r>
                    </a:p>
                  </a:txBody>
                  <a:tcPr/>
                </a:tc>
                <a:tc>
                  <a:txBody>
                    <a:bodyPr/>
                    <a:lstStyle/>
                    <a:p>
                      <a:pPr lvl="0">
                        <a:buNone/>
                      </a:pPr>
                      <a:r>
                        <a:rPr lang="en-US" dirty="0"/>
                        <a:t>14</a:t>
                      </a:r>
                    </a:p>
                  </a:txBody>
                  <a:tcPr/>
                </a:tc>
                <a:tc>
                  <a:txBody>
                    <a:bodyPr/>
                    <a:lstStyle/>
                    <a:p>
                      <a:pPr lvl="0">
                        <a:buNone/>
                      </a:pPr>
                      <a:r>
                        <a:rPr lang="en-US" dirty="0"/>
                        <a:t>15</a:t>
                      </a:r>
                    </a:p>
                  </a:txBody>
                  <a:tcPr/>
                </a:tc>
                <a:tc>
                  <a:txBody>
                    <a:bodyPr/>
                    <a:lstStyle/>
                    <a:p>
                      <a:pPr lvl="0">
                        <a:buNone/>
                      </a:pPr>
                      <a:r>
                        <a:rPr lang="en-US" dirty="0"/>
                        <a:t>16</a:t>
                      </a:r>
                    </a:p>
                  </a:txBody>
                  <a:tcPr/>
                </a:tc>
                <a:tc>
                  <a:txBody>
                    <a:bodyPr/>
                    <a:lstStyle/>
                    <a:p>
                      <a:pPr lvl="0">
                        <a:buNone/>
                      </a:pPr>
                      <a:r>
                        <a:rPr lang="en-US" dirty="0"/>
                        <a:t>17</a:t>
                      </a:r>
                    </a:p>
                  </a:txBody>
                  <a:tcPr/>
                </a:tc>
                <a:tc>
                  <a:txBody>
                    <a:bodyPr/>
                    <a:lstStyle/>
                    <a:p>
                      <a:pPr lvl="0">
                        <a:buNone/>
                      </a:pPr>
                      <a:r>
                        <a:rPr lang="en-US" dirty="0"/>
                        <a:t>18</a:t>
                      </a:r>
                    </a:p>
                  </a:txBody>
                  <a:tcPr/>
                </a:tc>
                <a:tc>
                  <a:txBody>
                    <a:bodyPr/>
                    <a:lstStyle/>
                    <a:p>
                      <a:pPr lvl="0">
                        <a:buNone/>
                      </a:pPr>
                      <a:r>
                        <a:rPr lang="en-US" dirty="0"/>
                        <a:t>19</a:t>
                      </a:r>
                    </a:p>
                  </a:txBody>
                  <a:tcPr/>
                </a:tc>
                <a:extLst>
                  <a:ext uri="{0D108BD9-81ED-4DB2-BD59-A6C34878D82A}">
                    <a16:rowId xmlns:a16="http://schemas.microsoft.com/office/drawing/2014/main" val="2467069895"/>
                  </a:ext>
                </a:extLst>
              </a:tr>
            </a:tbl>
          </a:graphicData>
        </a:graphic>
      </p:graphicFrame>
      <p:graphicFrame>
        <p:nvGraphicFramePr>
          <p:cNvPr id="121" name="Table 5">
            <a:extLst>
              <a:ext uri="{FF2B5EF4-FFF2-40B4-BE49-F238E27FC236}">
                <a16:creationId xmlns:a16="http://schemas.microsoft.com/office/drawing/2014/main" id="{33130110-A84D-445E-B910-15F9B265FADC}"/>
              </a:ext>
            </a:extLst>
          </p:cNvPr>
          <p:cNvGraphicFramePr>
            <a:graphicFrameLocks noGrp="1"/>
          </p:cNvGraphicFramePr>
          <p:nvPr>
            <p:extLst/>
          </p:nvPr>
        </p:nvGraphicFramePr>
        <p:xfrm>
          <a:off x="1268131" y="5401965"/>
          <a:ext cx="10473009" cy="579120"/>
        </p:xfrm>
        <a:graphic>
          <a:graphicData uri="http://schemas.openxmlformats.org/drawingml/2006/table">
            <a:tbl>
              <a:tblPr firstRow="1" bandRow="1">
                <a:tableStyleId>{2D5ABB26-0587-4C30-8999-92F81FD0307C}</a:tableStyleId>
              </a:tblPr>
              <a:tblGrid>
                <a:gridCol w="551211">
                  <a:extLst>
                    <a:ext uri="{9D8B030D-6E8A-4147-A177-3AD203B41FA5}">
                      <a16:colId xmlns:a16="http://schemas.microsoft.com/office/drawing/2014/main" val="2174127102"/>
                    </a:ext>
                  </a:extLst>
                </a:gridCol>
                <a:gridCol w="551211">
                  <a:extLst>
                    <a:ext uri="{9D8B030D-6E8A-4147-A177-3AD203B41FA5}">
                      <a16:colId xmlns:a16="http://schemas.microsoft.com/office/drawing/2014/main" val="1127059471"/>
                    </a:ext>
                  </a:extLst>
                </a:gridCol>
                <a:gridCol w="551211">
                  <a:extLst>
                    <a:ext uri="{9D8B030D-6E8A-4147-A177-3AD203B41FA5}">
                      <a16:colId xmlns:a16="http://schemas.microsoft.com/office/drawing/2014/main" val="3810847202"/>
                    </a:ext>
                  </a:extLst>
                </a:gridCol>
                <a:gridCol w="551211">
                  <a:extLst>
                    <a:ext uri="{9D8B030D-6E8A-4147-A177-3AD203B41FA5}">
                      <a16:colId xmlns:a16="http://schemas.microsoft.com/office/drawing/2014/main" val="1430025605"/>
                    </a:ext>
                  </a:extLst>
                </a:gridCol>
                <a:gridCol w="551211">
                  <a:extLst>
                    <a:ext uri="{9D8B030D-6E8A-4147-A177-3AD203B41FA5}">
                      <a16:colId xmlns:a16="http://schemas.microsoft.com/office/drawing/2014/main" val="3798013480"/>
                    </a:ext>
                  </a:extLst>
                </a:gridCol>
                <a:gridCol w="551211">
                  <a:extLst>
                    <a:ext uri="{9D8B030D-6E8A-4147-A177-3AD203B41FA5}">
                      <a16:colId xmlns:a16="http://schemas.microsoft.com/office/drawing/2014/main" val="4267335808"/>
                    </a:ext>
                  </a:extLst>
                </a:gridCol>
                <a:gridCol w="551211">
                  <a:extLst>
                    <a:ext uri="{9D8B030D-6E8A-4147-A177-3AD203B41FA5}">
                      <a16:colId xmlns:a16="http://schemas.microsoft.com/office/drawing/2014/main" val="3028117120"/>
                    </a:ext>
                  </a:extLst>
                </a:gridCol>
                <a:gridCol w="551211">
                  <a:extLst>
                    <a:ext uri="{9D8B030D-6E8A-4147-A177-3AD203B41FA5}">
                      <a16:colId xmlns:a16="http://schemas.microsoft.com/office/drawing/2014/main" val="2510009085"/>
                    </a:ext>
                  </a:extLst>
                </a:gridCol>
                <a:gridCol w="551211">
                  <a:extLst>
                    <a:ext uri="{9D8B030D-6E8A-4147-A177-3AD203B41FA5}">
                      <a16:colId xmlns:a16="http://schemas.microsoft.com/office/drawing/2014/main" val="3182813860"/>
                    </a:ext>
                  </a:extLst>
                </a:gridCol>
                <a:gridCol w="551211">
                  <a:extLst>
                    <a:ext uri="{9D8B030D-6E8A-4147-A177-3AD203B41FA5}">
                      <a16:colId xmlns:a16="http://schemas.microsoft.com/office/drawing/2014/main" val="804756900"/>
                    </a:ext>
                  </a:extLst>
                </a:gridCol>
                <a:gridCol w="551211">
                  <a:extLst>
                    <a:ext uri="{9D8B030D-6E8A-4147-A177-3AD203B41FA5}">
                      <a16:colId xmlns:a16="http://schemas.microsoft.com/office/drawing/2014/main" val="142804236"/>
                    </a:ext>
                  </a:extLst>
                </a:gridCol>
                <a:gridCol w="551211">
                  <a:extLst>
                    <a:ext uri="{9D8B030D-6E8A-4147-A177-3AD203B41FA5}">
                      <a16:colId xmlns:a16="http://schemas.microsoft.com/office/drawing/2014/main" val="1039436473"/>
                    </a:ext>
                  </a:extLst>
                </a:gridCol>
                <a:gridCol w="551211">
                  <a:extLst>
                    <a:ext uri="{9D8B030D-6E8A-4147-A177-3AD203B41FA5}">
                      <a16:colId xmlns:a16="http://schemas.microsoft.com/office/drawing/2014/main" val="1955262425"/>
                    </a:ext>
                  </a:extLst>
                </a:gridCol>
                <a:gridCol w="551211">
                  <a:extLst>
                    <a:ext uri="{9D8B030D-6E8A-4147-A177-3AD203B41FA5}">
                      <a16:colId xmlns:a16="http://schemas.microsoft.com/office/drawing/2014/main" val="4002514634"/>
                    </a:ext>
                  </a:extLst>
                </a:gridCol>
                <a:gridCol w="551211">
                  <a:extLst>
                    <a:ext uri="{9D8B030D-6E8A-4147-A177-3AD203B41FA5}">
                      <a16:colId xmlns:a16="http://schemas.microsoft.com/office/drawing/2014/main" val="1907424137"/>
                    </a:ext>
                  </a:extLst>
                </a:gridCol>
                <a:gridCol w="551211">
                  <a:extLst>
                    <a:ext uri="{9D8B030D-6E8A-4147-A177-3AD203B41FA5}">
                      <a16:colId xmlns:a16="http://schemas.microsoft.com/office/drawing/2014/main" val="1824562246"/>
                    </a:ext>
                  </a:extLst>
                </a:gridCol>
                <a:gridCol w="551211">
                  <a:extLst>
                    <a:ext uri="{9D8B030D-6E8A-4147-A177-3AD203B41FA5}">
                      <a16:colId xmlns:a16="http://schemas.microsoft.com/office/drawing/2014/main" val="2047712200"/>
                    </a:ext>
                  </a:extLst>
                </a:gridCol>
                <a:gridCol w="551211">
                  <a:extLst>
                    <a:ext uri="{9D8B030D-6E8A-4147-A177-3AD203B41FA5}">
                      <a16:colId xmlns:a16="http://schemas.microsoft.com/office/drawing/2014/main" val="649387677"/>
                    </a:ext>
                  </a:extLst>
                </a:gridCol>
                <a:gridCol w="551211">
                  <a:extLst>
                    <a:ext uri="{9D8B030D-6E8A-4147-A177-3AD203B41FA5}">
                      <a16:colId xmlns:a16="http://schemas.microsoft.com/office/drawing/2014/main" val="509120112"/>
                    </a:ext>
                  </a:extLst>
                </a:gridCol>
              </a:tblGrid>
              <a:tr h="370840">
                <a:tc>
                  <a:txBody>
                    <a:bodyPr/>
                    <a:lstStyle/>
                    <a:p>
                      <a:pPr>
                        <a:buNone/>
                      </a:pPr>
                      <a:endParaRPr lang="en-US" dirty="0">
                        <a:solidFill>
                          <a:srgbClr val="C00000"/>
                        </a:solidFill>
                      </a:endParaRPr>
                    </a:p>
                  </a:txBody>
                  <a:tcPr/>
                </a:tc>
                <a:tc>
                  <a:txBody>
                    <a:bodyPr/>
                    <a:lstStyle/>
                    <a:p>
                      <a:pPr>
                        <a:buNone/>
                      </a:pPr>
                      <a:endParaRPr lang="en-US" dirty="0">
                        <a:solidFill>
                          <a:srgbClr val="C00000"/>
                        </a:solidFill>
                      </a:endParaRPr>
                    </a:p>
                  </a:txBody>
                  <a:tcPr/>
                </a:tc>
                <a:tc>
                  <a:txBody>
                    <a:bodyPr/>
                    <a:lstStyle/>
                    <a:p>
                      <a:pPr lvl="0" algn="ctr">
                        <a:buNone/>
                      </a:pPr>
                      <a:r>
                        <a:rPr lang="en-GB" sz="1800" b="1" i="0" u="none" strike="noStrike" noProof="0" dirty="0">
                          <a:solidFill>
                            <a:srgbClr val="C00000"/>
                          </a:solidFill>
                          <a:latin typeface="Calibri"/>
                        </a:rPr>
                        <a:t>6</a:t>
                      </a:r>
                    </a:p>
                  </a:txBody>
                  <a:tcPr/>
                </a:tc>
                <a:tc>
                  <a:txBody>
                    <a:bodyPr/>
                    <a:lstStyle/>
                    <a:p>
                      <a:pPr>
                        <a:buNone/>
                      </a:pPr>
                      <a:endParaRPr lang="en-US" dirty="0">
                        <a:solidFill>
                          <a:srgbClr val="C00000"/>
                        </a:solidFill>
                      </a:endParaRPr>
                    </a:p>
                  </a:txBody>
                  <a:tcPr/>
                </a:tc>
                <a:tc>
                  <a:txBody>
                    <a:bodyPr/>
                    <a:lstStyle/>
                    <a:p>
                      <a:pPr>
                        <a:buNone/>
                      </a:pPr>
                      <a:endParaRPr lang="en-US" dirty="0">
                        <a:solidFill>
                          <a:srgbClr val="C00000"/>
                        </a:solidFill>
                      </a:endParaRPr>
                    </a:p>
                  </a:txBody>
                  <a:tcPr/>
                </a:tc>
                <a:tc>
                  <a:txBody>
                    <a:bodyPr/>
                    <a:lstStyle/>
                    <a:p>
                      <a:pPr>
                        <a:buNone/>
                      </a:pPr>
                      <a:endParaRPr lang="en-US" dirty="0">
                        <a:solidFill>
                          <a:srgbClr val="C00000"/>
                        </a:solidFill>
                      </a:endParaRPr>
                    </a:p>
                  </a:txBody>
                  <a:tcPr/>
                </a:tc>
                <a:tc>
                  <a:txBody>
                    <a:bodyPr/>
                    <a:lstStyle/>
                    <a:p>
                      <a:pPr lvl="0" algn="ctr">
                        <a:buNone/>
                      </a:pPr>
                      <a:r>
                        <a:rPr lang="en-GB" sz="1800" b="1" i="0" u="none" strike="noStrike" noProof="0" dirty="0">
                          <a:solidFill>
                            <a:srgbClr val="C00000"/>
                          </a:solidFill>
                          <a:latin typeface="Calibri"/>
                        </a:rPr>
                        <a:t>18</a:t>
                      </a:r>
                      <a:endParaRPr lang="en-US" dirty="0">
                        <a:solidFill>
                          <a:srgbClr val="C00000"/>
                        </a:solidFill>
                      </a:endParaRPr>
                    </a:p>
                  </a:txBody>
                  <a:tcPr/>
                </a:tc>
                <a:tc>
                  <a:txBody>
                    <a:bodyPr/>
                    <a:lstStyle/>
                    <a:p>
                      <a:pPr>
                        <a:buNone/>
                      </a:pPr>
                      <a:endParaRPr lang="en-US" dirty="0">
                        <a:solidFill>
                          <a:srgbClr val="C00000"/>
                        </a:solidFill>
                      </a:endParaRPr>
                    </a:p>
                  </a:txBody>
                  <a:tcPr/>
                </a:tc>
                <a:tc>
                  <a:txBody>
                    <a:bodyPr/>
                    <a:lstStyle/>
                    <a:p>
                      <a:pPr>
                        <a:buNone/>
                      </a:pPr>
                      <a:endParaRPr lang="en-US" dirty="0">
                        <a:solidFill>
                          <a:srgbClr val="C00000"/>
                        </a:solidFill>
                      </a:endParaRPr>
                    </a:p>
                  </a:txBody>
                  <a:tcPr/>
                </a:tc>
                <a:tc>
                  <a:txBody>
                    <a:bodyPr/>
                    <a:lstStyle/>
                    <a:p>
                      <a:pPr lvl="0" algn="ctr">
                        <a:buNone/>
                      </a:pPr>
                      <a:r>
                        <a:rPr lang="en-GB" sz="1800" b="1" i="0" u="none" strike="noStrike" noProof="0" dirty="0">
                          <a:solidFill>
                            <a:srgbClr val="C00000"/>
                          </a:solidFill>
                          <a:latin typeface="Calibri"/>
                        </a:rPr>
                        <a:t>37</a:t>
                      </a:r>
                      <a:endParaRPr lang="en-US" dirty="0">
                        <a:solidFill>
                          <a:srgbClr val="C00000"/>
                        </a:solidFill>
                      </a:endParaRPr>
                    </a:p>
                  </a:txBody>
                  <a:tcPr/>
                </a:tc>
                <a:tc>
                  <a:txBody>
                    <a:bodyPr/>
                    <a:lstStyle/>
                    <a:p>
                      <a:pPr lvl="0">
                        <a:buNone/>
                      </a:pPr>
                      <a:endParaRPr lang="en-US" dirty="0">
                        <a:solidFill>
                          <a:srgbClr val="C00000"/>
                        </a:solidFill>
                      </a:endParaRPr>
                    </a:p>
                  </a:txBody>
                  <a:tcPr/>
                </a:tc>
                <a:tc>
                  <a:txBody>
                    <a:bodyPr/>
                    <a:lstStyle/>
                    <a:p>
                      <a:pPr lvl="0">
                        <a:buNone/>
                      </a:pPr>
                      <a:endParaRPr lang="en-US" dirty="0">
                        <a:solidFill>
                          <a:srgbClr val="C00000"/>
                        </a:solidFill>
                      </a:endParaRPr>
                    </a:p>
                  </a:txBody>
                  <a:tcPr/>
                </a:tc>
                <a:tc>
                  <a:txBody>
                    <a:bodyPr/>
                    <a:lstStyle/>
                    <a:p>
                      <a:pPr lvl="0" algn="ctr">
                        <a:buNone/>
                      </a:pPr>
                      <a:r>
                        <a:rPr lang="en-GB" sz="1800" b="1" i="0" u="none" strike="noStrike" noProof="0" dirty="0">
                          <a:solidFill>
                            <a:srgbClr val="C00000"/>
                          </a:solidFill>
                          <a:latin typeface="Calibri"/>
                        </a:rPr>
                        <a:t>53</a:t>
                      </a:r>
                      <a:endParaRPr lang="en-US" dirty="0">
                        <a:solidFill>
                          <a:srgbClr val="C00000"/>
                        </a:solidFill>
                      </a:endParaRPr>
                    </a:p>
                  </a:txBody>
                  <a:tcPr/>
                </a:tc>
                <a:tc>
                  <a:txBody>
                    <a:bodyPr/>
                    <a:lstStyle/>
                    <a:p>
                      <a:pPr lvl="0" algn="ctr">
                        <a:buNone/>
                      </a:pPr>
                      <a:r>
                        <a:rPr lang="en-GB" sz="1800" b="1" i="0" u="none" strike="noStrike" noProof="0" dirty="0">
                          <a:solidFill>
                            <a:srgbClr val="C00000"/>
                          </a:solidFill>
                          <a:latin typeface="Calibri"/>
                        </a:rPr>
                        <a:t>58</a:t>
                      </a:r>
                      <a:endParaRPr lang="en-US" dirty="0">
                        <a:solidFill>
                          <a:srgbClr val="C00000"/>
                        </a:solidFill>
                      </a:endParaRPr>
                    </a:p>
                  </a:txBody>
                  <a:tcPr/>
                </a:tc>
                <a:tc>
                  <a:txBody>
                    <a:bodyPr/>
                    <a:lstStyle/>
                    <a:p>
                      <a:pPr lvl="0" algn="ctr">
                        <a:buNone/>
                      </a:pPr>
                      <a:r>
                        <a:rPr lang="en-GB" sz="1800" b="1" i="0" u="none" strike="noStrike" noProof="0" dirty="0">
                          <a:solidFill>
                            <a:srgbClr val="C00000"/>
                          </a:solidFill>
                          <a:latin typeface="Calibri"/>
                        </a:rPr>
                        <a:t>71</a:t>
                      </a:r>
                      <a:endParaRPr lang="en-US" dirty="0">
                        <a:solidFill>
                          <a:srgbClr val="C00000"/>
                        </a:solidFill>
                      </a:endParaRPr>
                    </a:p>
                  </a:txBody>
                  <a:tcPr/>
                </a:tc>
                <a:tc>
                  <a:txBody>
                    <a:bodyPr/>
                    <a:lstStyle/>
                    <a:p>
                      <a:pPr lvl="0" algn="ctr">
                        <a:buNone/>
                      </a:pPr>
                      <a:r>
                        <a:rPr lang="en-GB" sz="1800" b="1" i="0" u="none" strike="noStrike" noProof="0" dirty="0">
                          <a:solidFill>
                            <a:srgbClr val="C00000"/>
                          </a:solidFill>
                          <a:latin typeface="Calibri"/>
                        </a:rPr>
                        <a:t>120</a:t>
                      </a:r>
                      <a:endParaRPr lang="en-US" sz="1800" b="0" i="0" u="none" strike="noStrike" noProof="0">
                        <a:solidFill>
                          <a:srgbClr val="C00000"/>
                        </a:solidFill>
                        <a:latin typeface="Calibri"/>
                      </a:endParaRPr>
                    </a:p>
                  </a:txBody>
                  <a:tcPr/>
                </a:tc>
                <a:tc>
                  <a:txBody>
                    <a:bodyPr/>
                    <a:lstStyle/>
                    <a:p>
                      <a:pPr lvl="0" algn="ctr">
                        <a:buNone/>
                      </a:pPr>
                      <a:r>
                        <a:rPr lang="en-GB" sz="1800" b="1" i="0" u="none" strike="noStrike" noProof="0" dirty="0">
                          <a:solidFill>
                            <a:srgbClr val="C00000"/>
                          </a:solidFill>
                          <a:latin typeface="Calibri"/>
                        </a:rPr>
                        <a:t>126</a:t>
                      </a:r>
                      <a:endParaRPr lang="en-US" dirty="0">
                        <a:solidFill>
                          <a:srgbClr val="C00000"/>
                        </a:solidFill>
                      </a:endParaRPr>
                    </a:p>
                  </a:txBody>
                  <a:tcPr/>
                </a:tc>
                <a:tc>
                  <a:txBody>
                    <a:bodyPr/>
                    <a:lstStyle/>
                    <a:p>
                      <a:pPr lvl="0">
                        <a:buNone/>
                      </a:pPr>
                      <a:r>
                        <a:rPr lang="en-GB" sz="1800" b="1" i="0" u="none" strike="noStrike" noProof="0" dirty="0">
                          <a:solidFill>
                            <a:srgbClr val="C00000"/>
                          </a:solidFill>
                          <a:latin typeface="Calibri"/>
                        </a:rPr>
                        <a:t>127</a:t>
                      </a:r>
                      <a:endParaRPr lang="en-US" sz="1800" b="0" i="0" u="none" strike="noStrike" noProof="0">
                        <a:solidFill>
                          <a:srgbClr val="C00000"/>
                        </a:solidFill>
                        <a:latin typeface="Calibri"/>
                      </a:endParaRPr>
                    </a:p>
                  </a:txBody>
                  <a:tcPr/>
                </a:tc>
                <a:tc>
                  <a:txBody>
                    <a:bodyPr/>
                    <a:lstStyle/>
                    <a:p>
                      <a:pPr lvl="0" algn="ctr">
                        <a:buNone/>
                      </a:pPr>
                      <a:r>
                        <a:rPr lang="en-GB" sz="1800" b="1" i="0" u="none" strike="noStrike" noProof="0" dirty="0">
                          <a:solidFill>
                            <a:srgbClr val="C00000"/>
                          </a:solidFill>
                          <a:latin typeface="Calibri"/>
                        </a:rPr>
                        <a:t>142</a:t>
                      </a:r>
                      <a:endParaRPr lang="en-US" sz="1800" b="0" i="0" u="none" strike="noStrike" noProof="0">
                        <a:solidFill>
                          <a:srgbClr val="C00000"/>
                        </a:solidFill>
                        <a:latin typeface="Calibri"/>
                      </a:endParaRPr>
                    </a:p>
                    <a:p>
                      <a:pPr lvl="0">
                        <a:buNone/>
                      </a:pPr>
                      <a:endParaRPr lang="en-US" dirty="0">
                        <a:solidFill>
                          <a:srgbClr val="C00000"/>
                        </a:solidFill>
                      </a:endParaRPr>
                    </a:p>
                  </a:txBody>
                  <a:tcPr/>
                </a:tc>
                <a:extLst>
                  <a:ext uri="{0D108BD9-81ED-4DB2-BD59-A6C34878D82A}">
                    <a16:rowId xmlns:a16="http://schemas.microsoft.com/office/drawing/2014/main" val="2467069895"/>
                  </a:ext>
                </a:extLst>
              </a:tr>
            </a:tbl>
          </a:graphicData>
        </a:graphic>
      </p:graphicFrame>
      <p:sp>
        <p:nvSpPr>
          <p:cNvPr id="7" name="Multiply 6"/>
          <p:cNvSpPr/>
          <p:nvPr/>
        </p:nvSpPr>
        <p:spPr bwMode="auto">
          <a:xfrm>
            <a:off x="7797801" y="2647501"/>
            <a:ext cx="327025" cy="330200"/>
          </a:xfrm>
          <a:prstGeom prst="mathMultiply">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schemeClr val="lt1"/>
                </a:solidFill>
                <a:cs typeface="Calibri"/>
              </a:rPr>
              <a:t>  </a:t>
            </a:r>
            <a:endParaRPr lang="en-NZ" dirty="0">
              <a:solidFill>
                <a:schemeClr val="lt1"/>
              </a:solidFill>
              <a:cs typeface="Calibri"/>
            </a:endParaRPr>
          </a:p>
        </p:txBody>
      </p:sp>
      <p:pic>
        <p:nvPicPr>
          <p:cNvPr id="18" name="Picture 18" descr="A close up of a building&#10;&#10;Description generated with high confidence">
            <a:extLst>
              <a:ext uri="{FF2B5EF4-FFF2-40B4-BE49-F238E27FC236}">
                <a16:creationId xmlns:a16="http://schemas.microsoft.com/office/drawing/2014/main" id="{48F27955-E997-4C45-B63F-24DEB33C79BA}"/>
              </a:ext>
            </a:extLst>
          </p:cNvPr>
          <p:cNvPicPr>
            <a:picLocks noChangeAspect="1"/>
          </p:cNvPicPr>
          <p:nvPr/>
        </p:nvPicPr>
        <p:blipFill>
          <a:blip r:embed="rId3"/>
          <a:stretch>
            <a:fillRect/>
          </a:stretch>
        </p:blipFill>
        <p:spPr>
          <a:xfrm>
            <a:off x="3003969" y="4125403"/>
            <a:ext cx="289884" cy="827417"/>
          </a:xfrm>
          <a:prstGeom prst="rect">
            <a:avLst/>
          </a:prstGeom>
        </p:spPr>
      </p:pic>
      <p:pic>
        <p:nvPicPr>
          <p:cNvPr id="24640" name="Picture 24640" descr="A close up of a sign&#10;&#10;Description generated with high confidence">
            <a:extLst>
              <a:ext uri="{FF2B5EF4-FFF2-40B4-BE49-F238E27FC236}">
                <a16:creationId xmlns:a16="http://schemas.microsoft.com/office/drawing/2014/main" id="{5094664C-A5EA-42E9-B7E3-36B28275406D}"/>
              </a:ext>
            </a:extLst>
          </p:cNvPr>
          <p:cNvPicPr>
            <a:picLocks noChangeAspect="1"/>
          </p:cNvPicPr>
          <p:nvPr/>
        </p:nvPicPr>
        <p:blipFill>
          <a:blip r:embed="rId4"/>
          <a:stretch>
            <a:fillRect/>
          </a:stretch>
        </p:blipFill>
        <p:spPr>
          <a:xfrm>
            <a:off x="1450316" y="1967901"/>
            <a:ext cx="436892" cy="755171"/>
          </a:xfrm>
          <a:prstGeom prst="rect">
            <a:avLst/>
          </a:prstGeom>
        </p:spPr>
      </p:pic>
      <p:pic>
        <p:nvPicPr>
          <p:cNvPr id="24642" name="Picture 24642">
            <a:extLst>
              <a:ext uri="{FF2B5EF4-FFF2-40B4-BE49-F238E27FC236}">
                <a16:creationId xmlns:a16="http://schemas.microsoft.com/office/drawing/2014/main" id="{6077B38B-46AE-4387-B3F9-5137BDDBB489}"/>
              </a:ext>
            </a:extLst>
          </p:cNvPr>
          <p:cNvPicPr>
            <a:picLocks noChangeAspect="1"/>
          </p:cNvPicPr>
          <p:nvPr/>
        </p:nvPicPr>
        <p:blipFill>
          <a:blip r:embed="rId5"/>
          <a:stretch>
            <a:fillRect/>
          </a:stretch>
        </p:blipFill>
        <p:spPr>
          <a:xfrm>
            <a:off x="7200361" y="5015002"/>
            <a:ext cx="332117" cy="735581"/>
          </a:xfrm>
          <a:prstGeom prst="rect">
            <a:avLst/>
          </a:prstGeom>
        </p:spPr>
      </p:pic>
      <p:pic>
        <p:nvPicPr>
          <p:cNvPr id="24644" name="Picture 24644" descr="A close up of a logo&#10;&#10;Description generated with very high confidence">
            <a:extLst>
              <a:ext uri="{FF2B5EF4-FFF2-40B4-BE49-F238E27FC236}">
                <a16:creationId xmlns:a16="http://schemas.microsoft.com/office/drawing/2014/main" id="{583E0758-7ECE-4FF2-A7B9-D2021D593F68}"/>
              </a:ext>
            </a:extLst>
          </p:cNvPr>
          <p:cNvPicPr>
            <a:picLocks noChangeAspect="1"/>
          </p:cNvPicPr>
          <p:nvPr/>
        </p:nvPicPr>
        <p:blipFill>
          <a:blip r:embed="rId6"/>
          <a:stretch>
            <a:fillRect/>
          </a:stretch>
        </p:blipFill>
        <p:spPr>
          <a:xfrm>
            <a:off x="11340141" y="2929386"/>
            <a:ext cx="332657" cy="1069855"/>
          </a:xfrm>
          <a:prstGeom prst="rect">
            <a:avLst/>
          </a:prstGeom>
          <a:ln>
            <a:solidFill>
              <a:schemeClr val="bg1"/>
            </a:solidFill>
          </a:ln>
        </p:spPr>
      </p:pic>
    </p:spTree>
    <p:extLst>
      <p:ext uri="{BB962C8B-B14F-4D97-AF65-F5344CB8AC3E}">
        <p14:creationId xmlns:p14="http://schemas.microsoft.com/office/powerpoint/2010/main" val="3702955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B58BB9-BC2A-49CF-927B-01589BD1AD77}"/>
              </a:ext>
            </a:extLst>
          </p:cNvPr>
          <p:cNvSpPr>
            <a:spLocks noGrp="1"/>
          </p:cNvSpPr>
          <p:nvPr>
            <p:ph type="ftr" sz="quarter" idx="3"/>
          </p:nvPr>
        </p:nvSpPr>
        <p:spPr/>
        <p:txBody>
          <a:bodyPr/>
          <a:lstStyle/>
          <a:p>
            <a:r>
              <a:rPr lang="en-US"/>
              <a:t>The Investment Approach: Australia and New Zealand</a:t>
            </a:r>
            <a:endParaRPr lang="en-US" dirty="0"/>
          </a:p>
        </p:txBody>
      </p:sp>
      <p:sp>
        <p:nvSpPr>
          <p:cNvPr id="4" name="Title 3">
            <a:extLst>
              <a:ext uri="{FF2B5EF4-FFF2-40B4-BE49-F238E27FC236}">
                <a16:creationId xmlns:a16="http://schemas.microsoft.com/office/drawing/2014/main" id="{DEFF2E48-2ED1-4ABC-A354-9AE69A750CE4}"/>
              </a:ext>
            </a:extLst>
          </p:cNvPr>
          <p:cNvSpPr>
            <a:spLocks noGrp="1"/>
          </p:cNvSpPr>
          <p:nvPr>
            <p:ph type="title"/>
          </p:nvPr>
        </p:nvSpPr>
        <p:spPr/>
        <p:txBody>
          <a:bodyPr/>
          <a:lstStyle/>
          <a:p>
            <a:r>
              <a:rPr lang="en-US" dirty="0"/>
              <a:t>Understanding risk</a:t>
            </a:r>
          </a:p>
        </p:txBody>
      </p:sp>
      <p:sp>
        <p:nvSpPr>
          <p:cNvPr id="5" name="Text Placeholder 4">
            <a:extLst>
              <a:ext uri="{FF2B5EF4-FFF2-40B4-BE49-F238E27FC236}">
                <a16:creationId xmlns:a16="http://schemas.microsoft.com/office/drawing/2014/main" id="{C82230B5-CC5E-4EF4-893D-DF126F3CF1B1}"/>
              </a:ext>
            </a:extLst>
          </p:cNvPr>
          <p:cNvSpPr>
            <a:spLocks noGrp="1"/>
          </p:cNvSpPr>
          <p:nvPr>
            <p:ph type="body" sz="quarter" idx="12"/>
          </p:nvPr>
        </p:nvSpPr>
        <p:spPr>
          <a:xfrm>
            <a:off x="493185" y="661185"/>
            <a:ext cx="11222567" cy="424732"/>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cs typeface="Calibri"/>
              </a:rPr>
              <a:t>The risk profile of this cohort reveals a long tail of increased risk. </a:t>
            </a:r>
          </a:p>
        </p:txBody>
      </p:sp>
      <p:sp>
        <p:nvSpPr>
          <p:cNvPr id="7" name="Rectangle 6">
            <a:extLst>
              <a:ext uri="{FF2B5EF4-FFF2-40B4-BE49-F238E27FC236}">
                <a16:creationId xmlns:a16="http://schemas.microsoft.com/office/drawing/2014/main" id="{8398E08F-BFE4-482D-809C-E739E993BA48}"/>
              </a:ext>
            </a:extLst>
          </p:cNvPr>
          <p:cNvSpPr>
            <a:spLocks noChangeAspect="1"/>
          </p:cNvSpPr>
          <p:nvPr/>
        </p:nvSpPr>
        <p:spPr bwMode="auto">
          <a:xfrm>
            <a:off x="596812" y="6255081"/>
            <a:ext cx="10840708" cy="123111"/>
          </a:xfrm>
          <a:prstGeom prst="rect">
            <a:avLst/>
          </a:prstGeom>
          <a:solidFill>
            <a:schemeClr val="bg1"/>
          </a:solidFill>
          <a:ln w="9525">
            <a:noFill/>
            <a:miter lim="800000"/>
            <a:headEnd/>
            <a:tailEnd/>
          </a:ln>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800" i="1">
                <a:cs typeface="Arial" pitchFamily="34" charset="0"/>
              </a:rPr>
              <a:t> </a:t>
            </a:r>
            <a:r>
              <a:rPr lang="en-US" altLang="en-US" sz="800" i="1">
                <a:cs typeface="Calibri"/>
              </a:rPr>
              <a:t> </a:t>
            </a:r>
          </a:p>
        </p:txBody>
      </p:sp>
      <p:sp>
        <p:nvSpPr>
          <p:cNvPr id="2" name="Rectangle 1">
            <a:extLst>
              <a:ext uri="{FF2B5EF4-FFF2-40B4-BE49-F238E27FC236}">
                <a16:creationId xmlns:a16="http://schemas.microsoft.com/office/drawing/2014/main" id="{BA63FD41-1F7A-4507-80AE-45BE00A2FAA7}"/>
              </a:ext>
            </a:extLst>
          </p:cNvPr>
          <p:cNvSpPr/>
          <p:nvPr/>
        </p:nvSpPr>
        <p:spPr>
          <a:xfrm>
            <a:off x="549216" y="6257026"/>
            <a:ext cx="6003984" cy="497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A close up of a logo&#10;&#10;Description generated with high confidence">
            <a:extLst>
              <a:ext uri="{FF2B5EF4-FFF2-40B4-BE49-F238E27FC236}">
                <a16:creationId xmlns:a16="http://schemas.microsoft.com/office/drawing/2014/main" id="{7DD55AFA-01AC-4662-A5A2-1EA3D2308E6D}"/>
              </a:ext>
            </a:extLst>
          </p:cNvPr>
          <p:cNvPicPr>
            <a:picLocks noChangeAspect="1"/>
          </p:cNvPicPr>
          <p:nvPr/>
        </p:nvPicPr>
        <p:blipFill>
          <a:blip r:embed="rId2"/>
          <a:stretch>
            <a:fillRect/>
          </a:stretch>
        </p:blipFill>
        <p:spPr>
          <a:xfrm>
            <a:off x="2984740" y="1133475"/>
            <a:ext cx="8939840" cy="4993615"/>
          </a:xfrm>
          <a:prstGeom prst="rect">
            <a:avLst/>
          </a:prstGeom>
        </p:spPr>
      </p:pic>
      <p:sp>
        <p:nvSpPr>
          <p:cNvPr id="16" name="TextBox 15">
            <a:extLst>
              <a:ext uri="{FF2B5EF4-FFF2-40B4-BE49-F238E27FC236}">
                <a16:creationId xmlns:a16="http://schemas.microsoft.com/office/drawing/2014/main" id="{60536031-C3DD-47A0-BD38-F7E912176A65}"/>
              </a:ext>
            </a:extLst>
          </p:cNvPr>
          <p:cNvSpPr txBox="1"/>
          <p:nvPr/>
        </p:nvSpPr>
        <p:spPr>
          <a:xfrm>
            <a:off x="4623759" y="5752379"/>
            <a:ext cx="5072332"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Risk of not achieving NCEA2 by age 18</a:t>
            </a:r>
            <a:endParaRPr lang="en-US" sz="1400" dirty="0">
              <a:cs typeface="Calibri"/>
            </a:endParaRPr>
          </a:p>
        </p:txBody>
      </p:sp>
      <p:sp>
        <p:nvSpPr>
          <p:cNvPr id="17" name="TextBox 16">
            <a:extLst>
              <a:ext uri="{FF2B5EF4-FFF2-40B4-BE49-F238E27FC236}">
                <a16:creationId xmlns:a16="http://schemas.microsoft.com/office/drawing/2014/main" id="{DC1F004F-5062-491A-AF1A-08EC2279C6D3}"/>
              </a:ext>
            </a:extLst>
          </p:cNvPr>
          <p:cNvSpPr txBox="1"/>
          <p:nvPr/>
        </p:nvSpPr>
        <p:spPr>
          <a:xfrm>
            <a:off x="1705154" y="1511060"/>
            <a:ext cx="1391729"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dirty="0"/>
              <a:t>2,500</a:t>
            </a:r>
            <a:endParaRPr lang="en-US" sz="1400"/>
          </a:p>
        </p:txBody>
      </p:sp>
      <p:sp>
        <p:nvSpPr>
          <p:cNvPr id="18" name="TextBox 17">
            <a:extLst>
              <a:ext uri="{FF2B5EF4-FFF2-40B4-BE49-F238E27FC236}">
                <a16:creationId xmlns:a16="http://schemas.microsoft.com/office/drawing/2014/main" id="{2AFD900D-382A-4C35-BE7D-76EF53B91B38}"/>
              </a:ext>
            </a:extLst>
          </p:cNvPr>
          <p:cNvSpPr txBox="1"/>
          <p:nvPr/>
        </p:nvSpPr>
        <p:spPr>
          <a:xfrm>
            <a:off x="1662020" y="5392947"/>
            <a:ext cx="1391729"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dirty="0"/>
              <a:t>0</a:t>
            </a:r>
          </a:p>
        </p:txBody>
      </p:sp>
      <p:sp>
        <p:nvSpPr>
          <p:cNvPr id="19" name="TextBox 18">
            <a:extLst>
              <a:ext uri="{FF2B5EF4-FFF2-40B4-BE49-F238E27FC236}">
                <a16:creationId xmlns:a16="http://schemas.microsoft.com/office/drawing/2014/main" id="{8E695E49-7959-484D-91C3-877A2EC111C5}"/>
              </a:ext>
            </a:extLst>
          </p:cNvPr>
          <p:cNvSpPr txBox="1"/>
          <p:nvPr/>
        </p:nvSpPr>
        <p:spPr>
          <a:xfrm>
            <a:off x="1705152" y="3437626"/>
            <a:ext cx="1391729"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dirty="0"/>
              <a:t>1,250</a:t>
            </a:r>
          </a:p>
        </p:txBody>
      </p:sp>
      <p:sp>
        <p:nvSpPr>
          <p:cNvPr id="20" name="TextBox 19">
            <a:extLst>
              <a:ext uri="{FF2B5EF4-FFF2-40B4-BE49-F238E27FC236}">
                <a16:creationId xmlns:a16="http://schemas.microsoft.com/office/drawing/2014/main" id="{6FFBCF74-CCD5-405D-8378-8E67BD5023EB}"/>
              </a:ext>
            </a:extLst>
          </p:cNvPr>
          <p:cNvSpPr txBox="1"/>
          <p:nvPr/>
        </p:nvSpPr>
        <p:spPr>
          <a:xfrm>
            <a:off x="2840962" y="5651739"/>
            <a:ext cx="55784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t>0</a:t>
            </a:r>
            <a:r>
              <a:rPr lang="en-US" dirty="0">
                <a:cs typeface="Calibri"/>
              </a:rPr>
              <a:t>%</a:t>
            </a:r>
            <a:endParaRPr lang="en-US" dirty="0"/>
          </a:p>
        </p:txBody>
      </p:sp>
      <p:sp>
        <p:nvSpPr>
          <p:cNvPr id="21" name="TextBox 20">
            <a:extLst>
              <a:ext uri="{FF2B5EF4-FFF2-40B4-BE49-F238E27FC236}">
                <a16:creationId xmlns:a16="http://schemas.microsoft.com/office/drawing/2014/main" id="{D22B5A88-708B-4541-8B4F-30BE11BE758F}"/>
              </a:ext>
            </a:extLst>
          </p:cNvPr>
          <p:cNvSpPr txBox="1"/>
          <p:nvPr/>
        </p:nvSpPr>
        <p:spPr>
          <a:xfrm>
            <a:off x="11036057" y="5579853"/>
            <a:ext cx="84539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cs typeface="Calibri"/>
              </a:rPr>
              <a:t>100%</a:t>
            </a:r>
            <a:endParaRPr lang="en-US" dirty="0"/>
          </a:p>
        </p:txBody>
      </p:sp>
      <p:sp>
        <p:nvSpPr>
          <p:cNvPr id="23" name="TextBox 22">
            <a:extLst>
              <a:ext uri="{FF2B5EF4-FFF2-40B4-BE49-F238E27FC236}">
                <a16:creationId xmlns:a16="http://schemas.microsoft.com/office/drawing/2014/main" id="{86A82500-199F-4160-B6B8-D0FCEC5D6DCD}"/>
              </a:ext>
            </a:extLst>
          </p:cNvPr>
          <p:cNvSpPr txBox="1"/>
          <p:nvPr/>
        </p:nvSpPr>
        <p:spPr>
          <a:xfrm rot="16200000">
            <a:off x="-235788" y="3293851"/>
            <a:ext cx="5072332"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Number of</a:t>
            </a:r>
            <a:r>
              <a:rPr lang="en-US" sz="1400" dirty="0">
                <a:cs typeface="Calibri"/>
              </a:rPr>
              <a:t> students</a:t>
            </a:r>
            <a:endParaRPr lang="en-US" dirty="0"/>
          </a:p>
        </p:txBody>
      </p:sp>
      <p:sp>
        <p:nvSpPr>
          <p:cNvPr id="24" name="Speech Bubble: Oval 23">
            <a:extLst>
              <a:ext uri="{FF2B5EF4-FFF2-40B4-BE49-F238E27FC236}">
                <a16:creationId xmlns:a16="http://schemas.microsoft.com/office/drawing/2014/main" id="{4D362891-DC2D-460E-8914-7AEBDF3F0338}"/>
              </a:ext>
            </a:extLst>
          </p:cNvPr>
          <p:cNvSpPr/>
          <p:nvPr/>
        </p:nvSpPr>
        <p:spPr>
          <a:xfrm>
            <a:off x="5394385" y="2569147"/>
            <a:ext cx="2927230" cy="1748459"/>
          </a:xfrm>
          <a:prstGeom prst="wedgeEllipseCallout">
            <a:avLst/>
          </a:prstGeom>
          <a:solidFill>
            <a:srgbClr val="218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48,077 low-risk students have an </a:t>
            </a:r>
            <a:r>
              <a:rPr lang="en-US" b="1" dirty="0"/>
              <a:t>average </a:t>
            </a:r>
            <a:r>
              <a:rPr lang="en-US" dirty="0"/>
              <a:t>risk of 27%</a:t>
            </a:r>
          </a:p>
        </p:txBody>
      </p:sp>
      <p:sp>
        <p:nvSpPr>
          <p:cNvPr id="26" name="Speech Bubble: Oval 25">
            <a:extLst>
              <a:ext uri="{FF2B5EF4-FFF2-40B4-BE49-F238E27FC236}">
                <a16:creationId xmlns:a16="http://schemas.microsoft.com/office/drawing/2014/main" id="{9CCF4037-87AA-469E-85BD-513E5F42ED44}"/>
              </a:ext>
            </a:extLst>
          </p:cNvPr>
          <p:cNvSpPr/>
          <p:nvPr/>
        </p:nvSpPr>
        <p:spPr>
          <a:xfrm>
            <a:off x="9851367" y="3819978"/>
            <a:ext cx="2697192" cy="1417780"/>
          </a:xfrm>
          <a:prstGeom prst="wedgeEllipseCallout">
            <a:avLst/>
          </a:prstGeom>
          <a:solidFill>
            <a:srgbClr val="218C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6,990 high risk students have an </a:t>
            </a:r>
            <a:r>
              <a:rPr lang="en-US" b="1" dirty="0"/>
              <a:t>average </a:t>
            </a:r>
            <a:r>
              <a:rPr lang="en-US" dirty="0"/>
              <a:t>risk of 76%</a:t>
            </a:r>
          </a:p>
        </p:txBody>
      </p:sp>
      <p:sp>
        <p:nvSpPr>
          <p:cNvPr id="28" name="TextBox 27">
            <a:extLst>
              <a:ext uri="{FF2B5EF4-FFF2-40B4-BE49-F238E27FC236}">
                <a16:creationId xmlns:a16="http://schemas.microsoft.com/office/drawing/2014/main" id="{7A79C68D-D2C0-46F6-B16F-F88D1E65BF9B}"/>
              </a:ext>
            </a:extLst>
          </p:cNvPr>
          <p:cNvSpPr txBox="1"/>
          <p:nvPr/>
        </p:nvSpPr>
        <p:spPr>
          <a:xfrm>
            <a:off x="8548777" y="1827362"/>
            <a:ext cx="2743200"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The hypothetical cost effectiveness of interventions increases when they are delivered to </a:t>
            </a:r>
            <a:r>
              <a:rPr lang="en-US" sz="1400" dirty="0">
                <a:cs typeface="Calibri"/>
              </a:rPr>
              <a:t>the students who need them most.</a:t>
            </a:r>
          </a:p>
        </p:txBody>
      </p:sp>
      <p:pic>
        <p:nvPicPr>
          <p:cNvPr id="6" name="Picture 7" descr="A picture containing light, outdoor, traffic, sky&#10;&#10;Description generated with very high confidence">
            <a:extLst>
              <a:ext uri="{FF2B5EF4-FFF2-40B4-BE49-F238E27FC236}">
                <a16:creationId xmlns:a16="http://schemas.microsoft.com/office/drawing/2014/main" id="{7B1DFE37-DCB7-4B76-AA9B-7BC72251F8DE}"/>
              </a:ext>
            </a:extLst>
          </p:cNvPr>
          <p:cNvPicPr>
            <a:picLocks noChangeAspect="1"/>
          </p:cNvPicPr>
          <p:nvPr/>
        </p:nvPicPr>
        <p:blipFill>
          <a:blip r:embed="rId3"/>
          <a:stretch>
            <a:fillRect/>
          </a:stretch>
        </p:blipFill>
        <p:spPr>
          <a:xfrm>
            <a:off x="944323" y="5102256"/>
            <a:ext cx="541128" cy="1096094"/>
          </a:xfrm>
          <a:prstGeom prst="rect">
            <a:avLst/>
          </a:prstGeom>
        </p:spPr>
      </p:pic>
    </p:spTree>
    <p:extLst>
      <p:ext uri="{BB962C8B-B14F-4D97-AF65-F5344CB8AC3E}">
        <p14:creationId xmlns:p14="http://schemas.microsoft.com/office/powerpoint/2010/main" val="267526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CA4407-47C4-4FB1-B1AF-A4CB9CD34C86}"/>
              </a:ext>
            </a:extLst>
          </p:cNvPr>
          <p:cNvSpPr>
            <a:spLocks noGrp="1"/>
          </p:cNvSpPr>
          <p:nvPr>
            <p:ph type="ftr" sz="quarter" idx="11"/>
          </p:nvPr>
        </p:nvSpPr>
        <p:spPr/>
        <p:txBody>
          <a:bodyPr/>
          <a:lstStyle/>
          <a:p>
            <a:endParaRPr lang="en-US"/>
          </a:p>
        </p:txBody>
      </p:sp>
      <p:pic>
        <p:nvPicPr>
          <p:cNvPr id="4" name="Picture 8" descr="A screenshot of a cell phone&#10;&#10;Description generated with very high confidence">
            <a:extLst>
              <a:ext uri="{FF2B5EF4-FFF2-40B4-BE49-F238E27FC236}">
                <a16:creationId xmlns:a16="http://schemas.microsoft.com/office/drawing/2014/main" id="{E13AF59E-9BC9-4FAC-8A7E-623DD740AAC8}"/>
              </a:ext>
            </a:extLst>
          </p:cNvPr>
          <p:cNvPicPr>
            <a:picLocks noChangeAspect="1"/>
          </p:cNvPicPr>
          <p:nvPr/>
        </p:nvPicPr>
        <p:blipFill>
          <a:blip r:embed="rId2"/>
          <a:stretch>
            <a:fillRect/>
          </a:stretch>
        </p:blipFill>
        <p:spPr>
          <a:xfrm>
            <a:off x="292760" y="828495"/>
            <a:ext cx="11459294" cy="6440158"/>
          </a:xfrm>
          <a:prstGeom prst="rect">
            <a:avLst/>
          </a:prstGeom>
        </p:spPr>
      </p:pic>
      <p:sp>
        <p:nvSpPr>
          <p:cNvPr id="5" name="Rectangle 4">
            <a:extLst>
              <a:ext uri="{FF2B5EF4-FFF2-40B4-BE49-F238E27FC236}">
                <a16:creationId xmlns:a16="http://schemas.microsoft.com/office/drawing/2014/main" id="{417EF79B-CABD-4E65-A422-C50B550F43E8}"/>
              </a:ext>
            </a:extLst>
          </p:cNvPr>
          <p:cNvSpPr/>
          <p:nvPr/>
        </p:nvSpPr>
        <p:spPr>
          <a:xfrm>
            <a:off x="838200" y="6369580"/>
            <a:ext cx="1905000" cy="2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Title 1">
            <a:extLst>
              <a:ext uri="{FF2B5EF4-FFF2-40B4-BE49-F238E27FC236}">
                <a16:creationId xmlns:a16="http://schemas.microsoft.com/office/drawing/2014/main" id="{CD70A60A-2A70-4E21-B72B-D430D466DCFB}"/>
              </a:ext>
            </a:extLst>
          </p:cNvPr>
          <p:cNvSpPr txBox="1">
            <a:spLocks/>
          </p:cNvSpPr>
          <p:nvPr/>
        </p:nvSpPr>
        <p:spPr>
          <a:xfrm>
            <a:off x="593784" y="1543"/>
            <a:ext cx="10057192" cy="11510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200" b="1" kern="1200">
                <a:solidFill>
                  <a:srgbClr val="6EC7B3"/>
                </a:solidFill>
                <a:latin typeface="Franklin Gothic Medium" panose="020B0603020102020204" pitchFamily="34" charset="0"/>
                <a:ea typeface="+mj-ea"/>
                <a:cs typeface="+mj-cs"/>
              </a:defRPr>
            </a:lvl1pPr>
          </a:lstStyle>
          <a:p>
            <a:r>
              <a:rPr lang="mi-NZ" sz="3300">
                <a:solidFill>
                  <a:schemeClr val="tx1"/>
                </a:solidFill>
              </a:rPr>
              <a:t>The Integrated Data Infrastructure (IDI)</a:t>
            </a:r>
            <a:endParaRPr lang="en-US" sz="3300">
              <a:solidFill>
                <a:schemeClr val="tx1"/>
              </a:solidFill>
            </a:endParaRPr>
          </a:p>
        </p:txBody>
      </p:sp>
      <p:sp>
        <p:nvSpPr>
          <p:cNvPr id="9" name="Rectangle 8">
            <a:extLst>
              <a:ext uri="{FF2B5EF4-FFF2-40B4-BE49-F238E27FC236}">
                <a16:creationId xmlns:a16="http://schemas.microsoft.com/office/drawing/2014/main" id="{EDE916BC-8A26-459B-9FCA-54BA1D836BD4}"/>
              </a:ext>
            </a:extLst>
          </p:cNvPr>
          <p:cNvSpPr/>
          <p:nvPr/>
        </p:nvSpPr>
        <p:spPr>
          <a:xfrm>
            <a:off x="9838426" y="6369579"/>
            <a:ext cx="1905000" cy="2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22432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Up 5">
            <a:extLst>
              <a:ext uri="{FF2B5EF4-FFF2-40B4-BE49-F238E27FC236}">
                <a16:creationId xmlns:a16="http://schemas.microsoft.com/office/drawing/2014/main" id="{6AEAC56A-9424-4FBC-A7D6-D88F87EC2FE1}"/>
              </a:ext>
            </a:extLst>
          </p:cNvPr>
          <p:cNvSpPr/>
          <p:nvPr/>
        </p:nvSpPr>
        <p:spPr>
          <a:xfrm>
            <a:off x="375911" y="1494871"/>
            <a:ext cx="1534178" cy="4673389"/>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E70B198F-B539-4241-8F4C-B9ACA7D23F0D}"/>
              </a:ext>
            </a:extLst>
          </p:cNvPr>
          <p:cNvSpPr/>
          <p:nvPr/>
        </p:nvSpPr>
        <p:spPr>
          <a:xfrm rot="10800000">
            <a:off x="605451" y="3705125"/>
            <a:ext cx="1907990" cy="2085463"/>
          </a:xfrm>
          <a:prstGeom prst="up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91BCD36-1E33-499B-866E-6E307A154C80}"/>
              </a:ext>
            </a:extLst>
          </p:cNvPr>
          <p:cNvSpPr>
            <a:spLocks noGrp="1"/>
          </p:cNvSpPr>
          <p:nvPr>
            <p:ph type="title"/>
          </p:nvPr>
        </p:nvSpPr>
        <p:spPr>
          <a:xfrm>
            <a:off x="594834" y="322581"/>
            <a:ext cx="11221557" cy="468000"/>
          </a:xfrm>
        </p:spPr>
        <p:txBody>
          <a:bodyPr/>
          <a:lstStyle/>
          <a:p>
            <a:r>
              <a:rPr lang="en-US" sz="3300"/>
              <a:t>Aggregate liability valuation</a:t>
            </a:r>
            <a:endParaRPr lang="en-US"/>
          </a:p>
        </p:txBody>
      </p:sp>
      <p:sp>
        <p:nvSpPr>
          <p:cNvPr id="8" name="TextBox 7">
            <a:extLst>
              <a:ext uri="{FF2B5EF4-FFF2-40B4-BE49-F238E27FC236}">
                <a16:creationId xmlns:a16="http://schemas.microsoft.com/office/drawing/2014/main" id="{04310A95-D242-48F8-A194-725E00CB0967}"/>
              </a:ext>
            </a:extLst>
          </p:cNvPr>
          <p:cNvSpPr txBox="1"/>
          <p:nvPr/>
        </p:nvSpPr>
        <p:spPr>
          <a:xfrm>
            <a:off x="488830" y="1618891"/>
            <a:ext cx="1912189"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Total liability </a:t>
            </a:r>
            <a:endParaRPr lang="en-US" sz="2000">
              <a:cs typeface="Calibri"/>
            </a:endParaRPr>
          </a:p>
        </p:txBody>
      </p:sp>
      <p:graphicFrame>
        <p:nvGraphicFramePr>
          <p:cNvPr id="13" name="Chart 12">
            <a:extLst>
              <a:ext uri="{FF2B5EF4-FFF2-40B4-BE49-F238E27FC236}">
                <a16:creationId xmlns:a16="http://schemas.microsoft.com/office/drawing/2014/main" id="{3E33BC96-AB7F-4C53-9904-995A19990110}"/>
              </a:ext>
            </a:extLst>
          </p:cNvPr>
          <p:cNvGraphicFramePr>
            <a:graphicFrameLocks/>
          </p:cNvGraphicFramePr>
          <p:nvPr>
            <p:extLst/>
          </p:nvPr>
        </p:nvGraphicFramePr>
        <p:xfrm>
          <a:off x="4413849" y="1445940"/>
          <a:ext cx="6705600" cy="4267335"/>
        </p:xfrm>
        <a:graphic>
          <a:graphicData uri="http://schemas.openxmlformats.org/drawingml/2006/chart">
            <c:chart xmlns:c="http://schemas.openxmlformats.org/drawingml/2006/chart" xmlns:r="http://schemas.openxmlformats.org/officeDocument/2006/relationships" r:id="rId2"/>
          </a:graphicData>
        </a:graphic>
      </p:graphicFrame>
      <p:sp>
        <p:nvSpPr>
          <p:cNvPr id="14" name="Rectangle 13">
            <a:extLst>
              <a:ext uri="{FF2B5EF4-FFF2-40B4-BE49-F238E27FC236}">
                <a16:creationId xmlns:a16="http://schemas.microsoft.com/office/drawing/2014/main" id="{C013BB18-B0F9-4D20-94FE-456F0E01E4CE}"/>
              </a:ext>
            </a:extLst>
          </p:cNvPr>
          <p:cNvSpPr/>
          <p:nvPr/>
        </p:nvSpPr>
        <p:spPr>
          <a:xfrm>
            <a:off x="838200" y="6369580"/>
            <a:ext cx="1905000" cy="2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TextBox 9">
            <a:extLst>
              <a:ext uri="{FF2B5EF4-FFF2-40B4-BE49-F238E27FC236}">
                <a16:creationId xmlns:a16="http://schemas.microsoft.com/office/drawing/2014/main" id="{690E4812-FEFF-4FF7-ADF8-15A2A6134D6E}"/>
              </a:ext>
            </a:extLst>
          </p:cNvPr>
          <p:cNvSpPr txBox="1"/>
          <p:nvPr/>
        </p:nvSpPr>
        <p:spPr>
          <a:xfrm rot="16200000">
            <a:off x="2421706" y="3365747"/>
            <a:ext cx="3781244"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Liability decrease related to experience</a:t>
            </a:r>
            <a:r>
              <a:rPr lang="en-US" sz="1400">
                <a:cs typeface="Calibri"/>
              </a:rPr>
              <a:t>, $billions</a:t>
            </a:r>
            <a:endParaRPr lang="en-US" sz="1400"/>
          </a:p>
        </p:txBody>
      </p:sp>
      <p:sp>
        <p:nvSpPr>
          <p:cNvPr id="2" name="TextBox 1">
            <a:extLst>
              <a:ext uri="{FF2B5EF4-FFF2-40B4-BE49-F238E27FC236}">
                <a16:creationId xmlns:a16="http://schemas.microsoft.com/office/drawing/2014/main" id="{A695F302-4831-43F9-AF5B-9185AAD42B99}"/>
              </a:ext>
            </a:extLst>
          </p:cNvPr>
          <p:cNvSpPr txBox="1"/>
          <p:nvPr/>
        </p:nvSpPr>
        <p:spPr>
          <a:xfrm>
            <a:off x="891397" y="1863305"/>
            <a:ext cx="2372264" cy="646996"/>
          </a:xfrm>
          <a:prstGeom prst="rect">
            <a:avLst/>
          </a:prstGeom>
        </p:spPr>
        <p:txBody>
          <a:bodyPr vert="horz" lIns="91440" tIns="45720" rIns="91440" bIns="45720" rtlCol="0" anchor="ctr">
            <a:noAutofit/>
          </a:bodyPr>
          <a:lstStyle/>
          <a:p>
            <a:pPr>
              <a:lnSpc>
                <a:spcPct val="90000"/>
              </a:lnSpc>
              <a:spcBef>
                <a:spcPct val="0"/>
              </a:spcBef>
            </a:pPr>
            <a:r>
              <a:rPr lang="en-US" sz="3300" b="1">
                <a:solidFill>
                  <a:srgbClr val="CE2027"/>
                </a:solidFill>
                <a:latin typeface="Franklin Gothic Medium" panose="020B0603020102020204" pitchFamily="34" charset="0"/>
                <a:ea typeface="+mj-ea"/>
                <a:cs typeface="+mj-cs"/>
              </a:rPr>
              <a:t>72.2 billion</a:t>
            </a:r>
          </a:p>
        </p:txBody>
      </p:sp>
      <p:sp>
        <p:nvSpPr>
          <p:cNvPr id="3" name="TextBox 2">
            <a:extLst>
              <a:ext uri="{FF2B5EF4-FFF2-40B4-BE49-F238E27FC236}">
                <a16:creationId xmlns:a16="http://schemas.microsoft.com/office/drawing/2014/main" id="{1255172D-3A79-4C84-B66C-7844E0489140}"/>
              </a:ext>
            </a:extLst>
          </p:cNvPr>
          <p:cNvSpPr txBox="1"/>
          <p:nvPr/>
        </p:nvSpPr>
        <p:spPr>
          <a:xfrm>
            <a:off x="273170" y="3099758"/>
            <a:ext cx="3436189" cy="842225"/>
          </a:xfrm>
          <a:prstGeom prst="rect">
            <a:avLst/>
          </a:prstGeom>
        </p:spPr>
        <p:txBody>
          <a:bodyPr vert="horz" lIns="91440" tIns="45720" rIns="91440" bIns="45720" rtlCol="0" anchor="ctr">
            <a:noAutofit/>
          </a:bodyPr>
          <a:lstStyle/>
          <a:p>
            <a:pPr>
              <a:lnSpc>
                <a:spcPct val="90000"/>
              </a:lnSpc>
              <a:spcBef>
                <a:spcPct val="0"/>
              </a:spcBef>
            </a:pPr>
            <a:r>
              <a:rPr lang="en-US" sz="4400" b="1">
                <a:solidFill>
                  <a:schemeClr val="accent1"/>
                </a:solidFill>
                <a:latin typeface="Franklin Gothic Medium" panose="020B0603020102020204" pitchFamily="34" charset="0"/>
                <a:ea typeface="+mj-ea"/>
                <a:cs typeface="+mj-cs"/>
              </a:rPr>
              <a:t>$13.7 billion​</a:t>
            </a:r>
          </a:p>
        </p:txBody>
      </p:sp>
      <p:sp>
        <p:nvSpPr>
          <p:cNvPr id="9" name="TextBox 8">
            <a:extLst>
              <a:ext uri="{FF2B5EF4-FFF2-40B4-BE49-F238E27FC236}">
                <a16:creationId xmlns:a16="http://schemas.microsoft.com/office/drawing/2014/main" id="{F0B22119-3C3B-4EC0-92F8-F2CC6975800D}"/>
              </a:ext>
            </a:extLst>
          </p:cNvPr>
          <p:cNvSpPr txBox="1"/>
          <p:nvPr/>
        </p:nvSpPr>
        <p:spPr>
          <a:xfrm>
            <a:off x="1523999" y="3646098"/>
            <a:ext cx="2185358"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000" b="1"/>
              <a:t>Liability reduction</a:t>
            </a:r>
          </a:p>
          <a:p>
            <a:pPr algn="r"/>
            <a:r>
              <a:rPr lang="en-US" sz="2000">
                <a:cs typeface="Calibri"/>
              </a:rPr>
              <a:t>attributable to system reform</a:t>
            </a:r>
          </a:p>
        </p:txBody>
      </p:sp>
      <p:sp>
        <p:nvSpPr>
          <p:cNvPr id="15" name="TextBox 14">
            <a:extLst>
              <a:ext uri="{FF2B5EF4-FFF2-40B4-BE49-F238E27FC236}">
                <a16:creationId xmlns:a16="http://schemas.microsoft.com/office/drawing/2014/main" id="{30C558E2-E8B7-4DCA-B748-06160512C78C}"/>
              </a:ext>
            </a:extLst>
          </p:cNvPr>
          <p:cNvSpPr txBox="1"/>
          <p:nvPr/>
        </p:nvSpPr>
        <p:spPr>
          <a:xfrm>
            <a:off x="10403456" y="3193211"/>
            <a:ext cx="1693653"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Increase due to policy package to reduce child poverty – because of the method we employ, this can be isolated </a:t>
            </a:r>
            <a:endParaRPr lang="en-US" sz="1200" dirty="0">
              <a:cs typeface="Calibri"/>
            </a:endParaRPr>
          </a:p>
        </p:txBody>
      </p:sp>
      <p:sp>
        <p:nvSpPr>
          <p:cNvPr id="16" name="TextBox 15">
            <a:extLst>
              <a:ext uri="{FF2B5EF4-FFF2-40B4-BE49-F238E27FC236}">
                <a16:creationId xmlns:a16="http://schemas.microsoft.com/office/drawing/2014/main" id="{3E7E2D66-9BA5-4BBA-BB33-D855F42E876A}"/>
              </a:ext>
            </a:extLst>
          </p:cNvPr>
          <p:cNvSpPr txBox="1"/>
          <p:nvPr/>
        </p:nvSpPr>
        <p:spPr>
          <a:xfrm>
            <a:off x="9902525" y="5373657"/>
            <a:ext cx="4454105" cy="2923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Updated</a:t>
            </a:r>
            <a:r>
              <a:rPr lang="en-US" sz="1300">
                <a:cs typeface="Calibri"/>
              </a:rPr>
              <a:t> model assumptions</a:t>
            </a:r>
            <a:endParaRPr lang="en-US" sz="1300" dirty="0">
              <a:cs typeface="Calibri"/>
            </a:endParaRPr>
          </a:p>
        </p:txBody>
      </p:sp>
      <p:sp>
        <p:nvSpPr>
          <p:cNvPr id="17" name="TextBox 16">
            <a:extLst>
              <a:ext uri="{FF2B5EF4-FFF2-40B4-BE49-F238E27FC236}">
                <a16:creationId xmlns:a16="http://schemas.microsoft.com/office/drawing/2014/main" id="{F867E25F-AD7B-47AB-B4E6-F35BE5A6742A}"/>
              </a:ext>
            </a:extLst>
          </p:cNvPr>
          <p:cNvSpPr txBox="1"/>
          <p:nvPr/>
        </p:nvSpPr>
        <p:spPr>
          <a:xfrm>
            <a:off x="9902524" y="5661204"/>
            <a:ext cx="4454105" cy="2923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Client</a:t>
            </a:r>
            <a:r>
              <a:rPr lang="en-US" sz="1300">
                <a:cs typeface="Calibri"/>
              </a:rPr>
              <a:t> numbers</a:t>
            </a:r>
            <a:endParaRPr lang="en-US"/>
          </a:p>
        </p:txBody>
      </p:sp>
      <p:sp>
        <p:nvSpPr>
          <p:cNvPr id="5" name="Arrow: Bent-Up 4">
            <a:extLst>
              <a:ext uri="{FF2B5EF4-FFF2-40B4-BE49-F238E27FC236}">
                <a16:creationId xmlns:a16="http://schemas.microsoft.com/office/drawing/2014/main" id="{CAE164B7-3AFA-4F64-9984-C22E1A6719B6}"/>
              </a:ext>
            </a:extLst>
          </p:cNvPr>
          <p:cNvSpPr/>
          <p:nvPr/>
        </p:nvSpPr>
        <p:spPr>
          <a:xfrm rot="5400000">
            <a:off x="9832188" y="3127436"/>
            <a:ext cx="749751" cy="472728"/>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DF1391-122C-4C2E-A72B-31FA89D1F5B7}"/>
              </a:ext>
            </a:extLst>
          </p:cNvPr>
          <p:cNvSpPr/>
          <p:nvPr/>
        </p:nvSpPr>
        <p:spPr>
          <a:xfrm>
            <a:off x="9755396" y="5712003"/>
            <a:ext cx="141379" cy="180197"/>
          </a:xfrm>
          <a:prstGeom prst="rect">
            <a:avLst/>
          </a:prstGeom>
          <a:solidFill>
            <a:srgbClr val="218C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0F7CCA-2CE8-4297-893D-899A455A8C43}"/>
              </a:ext>
            </a:extLst>
          </p:cNvPr>
          <p:cNvSpPr/>
          <p:nvPr/>
        </p:nvSpPr>
        <p:spPr>
          <a:xfrm>
            <a:off x="9755395" y="5436796"/>
            <a:ext cx="141379" cy="167497"/>
          </a:xfrm>
          <a:prstGeom prst="rect">
            <a:avLst/>
          </a:prstGeom>
          <a:solidFill>
            <a:srgbClr val="6EC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40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A440A66-656C-4E55-BD2E-6BF99BC9135C}"/>
              </a:ext>
            </a:extLst>
          </p:cNvPr>
          <p:cNvSpPr/>
          <p:nvPr/>
        </p:nvSpPr>
        <p:spPr>
          <a:xfrm>
            <a:off x="7694763" y="1699403"/>
            <a:ext cx="3746739" cy="3746739"/>
          </a:xfrm>
          <a:prstGeom prst="ellipse">
            <a:avLst/>
          </a:prstGeom>
          <a:solidFill>
            <a:srgbClr val="6EC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C8DBCF48-6344-4772-89A6-CDCF956E4591}"/>
              </a:ext>
            </a:extLst>
          </p:cNvPr>
          <p:cNvSpPr>
            <a:spLocks noGrp="1"/>
          </p:cNvSpPr>
          <p:nvPr>
            <p:ph type="ftr" sz="quarter" idx="11"/>
          </p:nvPr>
        </p:nvSpPr>
        <p:spPr/>
        <p:txBody>
          <a:bodyPr/>
          <a:lstStyle/>
          <a:p>
            <a:endParaRPr lang="en-US"/>
          </a:p>
        </p:txBody>
      </p:sp>
      <p:sp>
        <p:nvSpPr>
          <p:cNvPr id="3" name="Title 2">
            <a:extLst>
              <a:ext uri="{FF2B5EF4-FFF2-40B4-BE49-F238E27FC236}">
                <a16:creationId xmlns:a16="http://schemas.microsoft.com/office/drawing/2014/main" id="{37884528-EF1A-4607-8530-1036B59AF4A4}"/>
              </a:ext>
            </a:extLst>
          </p:cNvPr>
          <p:cNvSpPr>
            <a:spLocks noGrp="1"/>
          </p:cNvSpPr>
          <p:nvPr>
            <p:ph type="title"/>
          </p:nvPr>
        </p:nvSpPr>
        <p:spPr>
          <a:xfrm>
            <a:off x="665671" y="102185"/>
            <a:ext cx="10515600" cy="1072565"/>
          </a:xfrm>
        </p:spPr>
        <p:txBody>
          <a:bodyPr/>
          <a:lstStyle/>
          <a:p>
            <a:r>
              <a:rPr lang="en-US"/>
              <a:t>Reducing social harm from crime</a:t>
            </a:r>
          </a:p>
        </p:txBody>
      </p:sp>
      <p:pic>
        <p:nvPicPr>
          <p:cNvPr id="7" name="Picture 7" descr="A close up of a logo&#10;&#10;Description generated with very high confidence">
            <a:extLst>
              <a:ext uri="{FF2B5EF4-FFF2-40B4-BE49-F238E27FC236}">
                <a16:creationId xmlns:a16="http://schemas.microsoft.com/office/drawing/2014/main" id="{40E62926-D5A4-436F-BC13-A460A271105B}"/>
              </a:ext>
            </a:extLst>
          </p:cNvPr>
          <p:cNvPicPr>
            <a:picLocks noChangeAspect="1"/>
          </p:cNvPicPr>
          <p:nvPr/>
        </p:nvPicPr>
        <p:blipFill>
          <a:blip r:embed="rId2"/>
          <a:stretch>
            <a:fillRect/>
          </a:stretch>
        </p:blipFill>
        <p:spPr>
          <a:xfrm>
            <a:off x="1390111" y="1953345"/>
            <a:ext cx="1089804" cy="1089804"/>
          </a:xfrm>
          <a:prstGeom prst="rect">
            <a:avLst/>
          </a:prstGeom>
        </p:spPr>
      </p:pic>
      <p:pic>
        <p:nvPicPr>
          <p:cNvPr id="9" name="Picture 7" descr="A close up of a logo&#10;&#10;Description generated with very high confidence">
            <a:extLst>
              <a:ext uri="{FF2B5EF4-FFF2-40B4-BE49-F238E27FC236}">
                <a16:creationId xmlns:a16="http://schemas.microsoft.com/office/drawing/2014/main" id="{A891AE6C-2E14-4C67-884D-7B7AA44493BF}"/>
              </a:ext>
            </a:extLst>
          </p:cNvPr>
          <p:cNvPicPr>
            <a:picLocks noChangeAspect="1"/>
          </p:cNvPicPr>
          <p:nvPr/>
        </p:nvPicPr>
        <p:blipFill>
          <a:blip r:embed="rId2"/>
          <a:stretch>
            <a:fillRect/>
          </a:stretch>
        </p:blipFill>
        <p:spPr>
          <a:xfrm>
            <a:off x="935426" y="1962869"/>
            <a:ext cx="1089804" cy="1089804"/>
          </a:xfrm>
          <a:prstGeom prst="rect">
            <a:avLst/>
          </a:prstGeom>
        </p:spPr>
      </p:pic>
      <p:pic>
        <p:nvPicPr>
          <p:cNvPr id="13" name="Picture 7" descr="A close up of a logo&#10;&#10;Description generated with very high confidence">
            <a:extLst>
              <a:ext uri="{FF2B5EF4-FFF2-40B4-BE49-F238E27FC236}">
                <a16:creationId xmlns:a16="http://schemas.microsoft.com/office/drawing/2014/main" id="{9329BCB3-7B40-46B7-8E7B-85B6059CBD4C}"/>
              </a:ext>
            </a:extLst>
          </p:cNvPr>
          <p:cNvPicPr>
            <a:picLocks noChangeAspect="1"/>
          </p:cNvPicPr>
          <p:nvPr/>
        </p:nvPicPr>
        <p:blipFill>
          <a:blip r:embed="rId2"/>
          <a:stretch>
            <a:fillRect/>
          </a:stretch>
        </p:blipFill>
        <p:spPr>
          <a:xfrm>
            <a:off x="476788" y="1953252"/>
            <a:ext cx="1089804" cy="1089804"/>
          </a:xfrm>
          <a:prstGeom prst="rect">
            <a:avLst/>
          </a:prstGeom>
        </p:spPr>
      </p:pic>
      <p:pic>
        <p:nvPicPr>
          <p:cNvPr id="15" name="Picture 7" descr="A close up of a logo&#10;&#10;Description generated with very high confidence">
            <a:extLst>
              <a:ext uri="{FF2B5EF4-FFF2-40B4-BE49-F238E27FC236}">
                <a16:creationId xmlns:a16="http://schemas.microsoft.com/office/drawing/2014/main" id="{B0FF0EC7-B49A-4F7D-8E47-097DFE65495D}"/>
              </a:ext>
            </a:extLst>
          </p:cNvPr>
          <p:cNvPicPr>
            <a:picLocks noChangeAspect="1"/>
          </p:cNvPicPr>
          <p:nvPr/>
        </p:nvPicPr>
        <p:blipFill>
          <a:blip r:embed="rId2">
            <a:duotone>
              <a:schemeClr val="accent3">
                <a:shade val="45000"/>
                <a:satMod val="135000"/>
              </a:schemeClr>
              <a:prstClr val="white"/>
            </a:duotone>
          </a:blip>
          <a:stretch>
            <a:fillRect/>
          </a:stretch>
        </p:blipFill>
        <p:spPr>
          <a:xfrm>
            <a:off x="1841919" y="1951780"/>
            <a:ext cx="1089804" cy="1089804"/>
          </a:xfrm>
          <a:prstGeom prst="rect">
            <a:avLst/>
          </a:prstGeom>
        </p:spPr>
      </p:pic>
      <p:sp>
        <p:nvSpPr>
          <p:cNvPr id="18" name="Rectangle 17">
            <a:extLst>
              <a:ext uri="{FF2B5EF4-FFF2-40B4-BE49-F238E27FC236}">
                <a16:creationId xmlns:a16="http://schemas.microsoft.com/office/drawing/2014/main" id="{499E4BCA-1232-4125-A41D-5E146881F7EC}"/>
              </a:ext>
            </a:extLst>
          </p:cNvPr>
          <p:cNvSpPr/>
          <p:nvPr/>
        </p:nvSpPr>
        <p:spPr>
          <a:xfrm>
            <a:off x="838200" y="6369580"/>
            <a:ext cx="1905000" cy="2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9" name="Picture 7" descr="A close up of a logo&#10;&#10;Description generated with very high confidence">
            <a:extLst>
              <a:ext uri="{FF2B5EF4-FFF2-40B4-BE49-F238E27FC236}">
                <a16:creationId xmlns:a16="http://schemas.microsoft.com/office/drawing/2014/main" id="{8D5BEA91-B8CD-4D53-8932-4A1D9CF6D949}"/>
              </a:ext>
            </a:extLst>
          </p:cNvPr>
          <p:cNvPicPr>
            <a:picLocks noChangeAspect="1"/>
          </p:cNvPicPr>
          <p:nvPr/>
        </p:nvPicPr>
        <p:blipFill>
          <a:blip r:embed="rId2"/>
          <a:stretch>
            <a:fillRect/>
          </a:stretch>
        </p:blipFill>
        <p:spPr>
          <a:xfrm>
            <a:off x="1390110" y="3204174"/>
            <a:ext cx="1089804" cy="1089804"/>
          </a:xfrm>
          <a:prstGeom prst="rect">
            <a:avLst/>
          </a:prstGeom>
        </p:spPr>
      </p:pic>
      <p:pic>
        <p:nvPicPr>
          <p:cNvPr id="20" name="Picture 7" descr="A close up of a logo&#10;&#10;Description generated with very high confidence">
            <a:extLst>
              <a:ext uri="{FF2B5EF4-FFF2-40B4-BE49-F238E27FC236}">
                <a16:creationId xmlns:a16="http://schemas.microsoft.com/office/drawing/2014/main" id="{37257F8B-6AAC-45C7-9D92-C08D9DDE7559}"/>
              </a:ext>
            </a:extLst>
          </p:cNvPr>
          <p:cNvPicPr>
            <a:picLocks noChangeAspect="1"/>
          </p:cNvPicPr>
          <p:nvPr/>
        </p:nvPicPr>
        <p:blipFill>
          <a:blip r:embed="rId2"/>
          <a:stretch>
            <a:fillRect/>
          </a:stretch>
        </p:blipFill>
        <p:spPr>
          <a:xfrm>
            <a:off x="935425" y="3213698"/>
            <a:ext cx="1089804" cy="1089804"/>
          </a:xfrm>
          <a:prstGeom prst="rect">
            <a:avLst/>
          </a:prstGeom>
        </p:spPr>
      </p:pic>
      <p:pic>
        <p:nvPicPr>
          <p:cNvPr id="22" name="Picture 7" descr="A close up of a logo&#10;&#10;Description generated with very high confidence">
            <a:extLst>
              <a:ext uri="{FF2B5EF4-FFF2-40B4-BE49-F238E27FC236}">
                <a16:creationId xmlns:a16="http://schemas.microsoft.com/office/drawing/2014/main" id="{C0296492-9700-427E-B432-EE8A467A05F9}"/>
              </a:ext>
            </a:extLst>
          </p:cNvPr>
          <p:cNvPicPr>
            <a:picLocks noChangeAspect="1"/>
          </p:cNvPicPr>
          <p:nvPr/>
        </p:nvPicPr>
        <p:blipFill>
          <a:blip r:embed="rId2">
            <a:duotone>
              <a:schemeClr val="accent3">
                <a:shade val="45000"/>
                <a:satMod val="135000"/>
              </a:schemeClr>
              <a:prstClr val="white"/>
            </a:duotone>
          </a:blip>
          <a:stretch>
            <a:fillRect/>
          </a:stretch>
        </p:blipFill>
        <p:spPr>
          <a:xfrm>
            <a:off x="1841918" y="3202610"/>
            <a:ext cx="1089804" cy="1089804"/>
          </a:xfrm>
          <a:prstGeom prst="rect">
            <a:avLst/>
          </a:prstGeom>
        </p:spPr>
      </p:pic>
      <p:pic>
        <p:nvPicPr>
          <p:cNvPr id="23" name="Picture 7" descr="A close up of a logo&#10;&#10;Description generated with very high confidence">
            <a:extLst>
              <a:ext uri="{FF2B5EF4-FFF2-40B4-BE49-F238E27FC236}">
                <a16:creationId xmlns:a16="http://schemas.microsoft.com/office/drawing/2014/main" id="{04A09187-0AEC-4637-8A47-88BD2234F39D}"/>
              </a:ext>
            </a:extLst>
          </p:cNvPr>
          <p:cNvPicPr>
            <a:picLocks noChangeAspect="1"/>
          </p:cNvPicPr>
          <p:nvPr/>
        </p:nvPicPr>
        <p:blipFill>
          <a:blip r:embed="rId2"/>
          <a:stretch>
            <a:fillRect/>
          </a:stretch>
        </p:blipFill>
        <p:spPr>
          <a:xfrm>
            <a:off x="1404487" y="4440628"/>
            <a:ext cx="1089804" cy="1089804"/>
          </a:xfrm>
          <a:prstGeom prst="rect">
            <a:avLst/>
          </a:prstGeom>
        </p:spPr>
      </p:pic>
      <p:pic>
        <p:nvPicPr>
          <p:cNvPr id="26" name="Picture 7" descr="A close up of a logo&#10;&#10;Description generated with very high confidence">
            <a:extLst>
              <a:ext uri="{FF2B5EF4-FFF2-40B4-BE49-F238E27FC236}">
                <a16:creationId xmlns:a16="http://schemas.microsoft.com/office/drawing/2014/main" id="{1B5B5A3E-B887-4850-A89B-84179B73AFA4}"/>
              </a:ext>
            </a:extLst>
          </p:cNvPr>
          <p:cNvPicPr>
            <a:picLocks noChangeAspect="1"/>
          </p:cNvPicPr>
          <p:nvPr/>
        </p:nvPicPr>
        <p:blipFill>
          <a:blip r:embed="rId2">
            <a:duotone>
              <a:schemeClr val="accent3">
                <a:shade val="45000"/>
                <a:satMod val="135000"/>
              </a:schemeClr>
              <a:prstClr val="white"/>
            </a:duotone>
          </a:blip>
          <a:stretch>
            <a:fillRect/>
          </a:stretch>
        </p:blipFill>
        <p:spPr>
          <a:xfrm>
            <a:off x="1856297" y="4439062"/>
            <a:ext cx="1089804" cy="1089804"/>
          </a:xfrm>
          <a:prstGeom prst="rect">
            <a:avLst/>
          </a:prstGeom>
        </p:spPr>
      </p:pic>
      <p:sp>
        <p:nvSpPr>
          <p:cNvPr id="4" name="TextBox 3">
            <a:extLst>
              <a:ext uri="{FF2B5EF4-FFF2-40B4-BE49-F238E27FC236}">
                <a16:creationId xmlns:a16="http://schemas.microsoft.com/office/drawing/2014/main" id="{4E2EE9E6-EAAD-4172-A672-4FB17C077E0B}"/>
              </a:ext>
            </a:extLst>
          </p:cNvPr>
          <p:cNvSpPr txBox="1"/>
          <p:nvPr/>
        </p:nvSpPr>
        <p:spPr>
          <a:xfrm>
            <a:off x="661359" y="828135"/>
            <a:ext cx="707366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Of the cohort</a:t>
            </a:r>
            <a:r>
              <a:rPr lang="en-US" sz="2400" dirty="0">
                <a:cs typeface="Calibri"/>
              </a:rPr>
              <a:t> </a:t>
            </a:r>
            <a:r>
              <a:rPr lang="en-US" sz="2400" b="1">
                <a:cs typeface="Calibri"/>
              </a:rPr>
              <a:t>born in 1978</a:t>
            </a:r>
            <a:r>
              <a:rPr lang="en-US" sz="2400">
                <a:cs typeface="Calibri"/>
              </a:rPr>
              <a:t>, the oldest generation for which full conviction data is available:</a:t>
            </a:r>
            <a:endParaRPr lang="en-US" sz="2400" b="1">
              <a:cs typeface="Calibri"/>
            </a:endParaRPr>
          </a:p>
        </p:txBody>
      </p:sp>
      <p:sp>
        <p:nvSpPr>
          <p:cNvPr id="28" name="TextBox 27">
            <a:extLst>
              <a:ext uri="{FF2B5EF4-FFF2-40B4-BE49-F238E27FC236}">
                <a16:creationId xmlns:a16="http://schemas.microsoft.com/office/drawing/2014/main" id="{314EDC85-BE4E-404F-AC2E-A38BB5BBEE15}"/>
              </a:ext>
            </a:extLst>
          </p:cNvPr>
          <p:cNvSpPr txBox="1"/>
          <p:nvPr/>
        </p:nvSpPr>
        <p:spPr>
          <a:xfrm>
            <a:off x="2861093" y="2179606"/>
            <a:ext cx="475890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One</a:t>
            </a:r>
            <a:r>
              <a:rPr lang="en-US" b="1">
                <a:cs typeface="Calibri"/>
              </a:rPr>
              <a:t> in four</a:t>
            </a:r>
            <a:r>
              <a:rPr lang="en-US">
                <a:cs typeface="Calibri"/>
              </a:rPr>
              <a:t> people have a conviction</a:t>
            </a:r>
          </a:p>
        </p:txBody>
      </p:sp>
      <p:sp>
        <p:nvSpPr>
          <p:cNvPr id="29" name="TextBox 28">
            <a:extLst>
              <a:ext uri="{FF2B5EF4-FFF2-40B4-BE49-F238E27FC236}">
                <a16:creationId xmlns:a16="http://schemas.microsoft.com/office/drawing/2014/main" id="{322F4FDF-C7C4-4809-AE1C-B8EE8537BCA6}"/>
              </a:ext>
            </a:extLst>
          </p:cNvPr>
          <p:cNvSpPr txBox="1"/>
          <p:nvPr/>
        </p:nvSpPr>
        <p:spPr>
          <a:xfrm>
            <a:off x="2861092" y="3430436"/>
            <a:ext cx="475890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One</a:t>
            </a:r>
            <a:r>
              <a:rPr lang="en-US" b="1">
                <a:cs typeface="Calibri"/>
              </a:rPr>
              <a:t> in three </a:t>
            </a:r>
            <a:r>
              <a:rPr lang="en-US">
                <a:cs typeface="Calibri"/>
              </a:rPr>
              <a:t>men have a conviction</a:t>
            </a:r>
          </a:p>
        </p:txBody>
      </p:sp>
      <p:sp>
        <p:nvSpPr>
          <p:cNvPr id="30" name="TextBox 29">
            <a:extLst>
              <a:ext uri="{FF2B5EF4-FFF2-40B4-BE49-F238E27FC236}">
                <a16:creationId xmlns:a16="http://schemas.microsoft.com/office/drawing/2014/main" id="{1CC91FEA-FC8A-4586-A343-EEB80C506698}"/>
              </a:ext>
            </a:extLst>
          </p:cNvPr>
          <p:cNvSpPr txBox="1"/>
          <p:nvPr/>
        </p:nvSpPr>
        <p:spPr>
          <a:xfrm>
            <a:off x="2861093" y="4695644"/>
            <a:ext cx="475890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One</a:t>
            </a:r>
            <a:r>
              <a:rPr lang="en-US" b="1" dirty="0">
                <a:cs typeface="Calibri"/>
              </a:rPr>
              <a:t> in two </a:t>
            </a:r>
            <a:r>
              <a:rPr lang="en-US">
                <a:cs typeface="Calibri"/>
              </a:rPr>
              <a:t>Maori or Pasifika men have a conviction</a:t>
            </a:r>
          </a:p>
        </p:txBody>
      </p:sp>
      <p:sp>
        <p:nvSpPr>
          <p:cNvPr id="5" name="TextBox 4">
            <a:extLst>
              <a:ext uri="{FF2B5EF4-FFF2-40B4-BE49-F238E27FC236}">
                <a16:creationId xmlns:a16="http://schemas.microsoft.com/office/drawing/2014/main" id="{16A90C29-2919-4B8F-A6BA-F487A1FD671A}"/>
              </a:ext>
            </a:extLst>
          </p:cNvPr>
          <p:cNvSpPr txBox="1"/>
          <p:nvPr/>
        </p:nvSpPr>
        <p:spPr>
          <a:xfrm>
            <a:off x="8304362" y="2373701"/>
            <a:ext cx="2743200"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b="1" dirty="0">
                <a:solidFill>
                  <a:schemeClr val="bg1"/>
                </a:solidFill>
                <a:cs typeface="Calibri"/>
              </a:rPr>
              <a:t>80%</a:t>
            </a:r>
          </a:p>
        </p:txBody>
      </p:sp>
      <p:sp>
        <p:nvSpPr>
          <p:cNvPr id="31" name="TextBox 30">
            <a:extLst>
              <a:ext uri="{FF2B5EF4-FFF2-40B4-BE49-F238E27FC236}">
                <a16:creationId xmlns:a16="http://schemas.microsoft.com/office/drawing/2014/main" id="{62A3094E-C063-4EF5-99C6-5838E2A49782}"/>
              </a:ext>
            </a:extLst>
          </p:cNvPr>
          <p:cNvSpPr txBox="1"/>
          <p:nvPr/>
        </p:nvSpPr>
        <p:spPr>
          <a:xfrm>
            <a:off x="7864413" y="3617340"/>
            <a:ext cx="3393056"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rPr>
              <a:t>of convictions went</a:t>
            </a:r>
            <a:r>
              <a:rPr lang="en-US" b="1" dirty="0">
                <a:solidFill>
                  <a:schemeClr val="bg1"/>
                </a:solidFill>
                <a:cs typeface="Calibri"/>
              </a:rPr>
              <a:t> to individuals who were first convicted before the age of 20 </a:t>
            </a:r>
            <a:endParaRPr lang="en-US">
              <a:solidFill>
                <a:schemeClr val="bg1"/>
              </a:solidFill>
              <a:cs typeface="Calibri"/>
            </a:endParaRPr>
          </a:p>
        </p:txBody>
      </p:sp>
      <p:sp>
        <p:nvSpPr>
          <p:cNvPr id="8" name="Rectangle 7">
            <a:extLst>
              <a:ext uri="{FF2B5EF4-FFF2-40B4-BE49-F238E27FC236}">
                <a16:creationId xmlns:a16="http://schemas.microsoft.com/office/drawing/2014/main" id="{38CA3C2F-9E98-4DF5-B0F2-5DA4D99E3E9D}"/>
              </a:ext>
            </a:extLst>
          </p:cNvPr>
          <p:cNvSpPr/>
          <p:nvPr/>
        </p:nvSpPr>
        <p:spPr>
          <a:xfrm>
            <a:off x="9775166" y="6363829"/>
            <a:ext cx="1905000" cy="2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235394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69581" y="48475"/>
            <a:ext cx="12052837" cy="6761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86899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5E824F7B-ACF4-4BA2-BD90-EFBCD9B276CC}"/>
              </a:ext>
            </a:extLst>
          </p:cNvPr>
          <p:cNvSpPr/>
          <p:nvPr/>
        </p:nvSpPr>
        <p:spPr>
          <a:xfrm>
            <a:off x="8442386" y="1756912"/>
            <a:ext cx="3746739" cy="37467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E9DB5F4-1F5C-435B-A66E-AC2E6EF0E72B}"/>
              </a:ext>
            </a:extLst>
          </p:cNvPr>
          <p:cNvSpPr/>
          <p:nvPr/>
        </p:nvSpPr>
        <p:spPr>
          <a:xfrm>
            <a:off x="895709" y="6369580"/>
            <a:ext cx="1905000" cy="2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Rectangle 1">
            <a:extLst>
              <a:ext uri="{FF2B5EF4-FFF2-40B4-BE49-F238E27FC236}">
                <a16:creationId xmlns:a16="http://schemas.microsoft.com/office/drawing/2014/main" id="{F7EC9F35-449C-4CA4-A92D-A6199D2E4100}"/>
              </a:ext>
            </a:extLst>
          </p:cNvPr>
          <p:cNvSpPr/>
          <p:nvPr/>
        </p:nvSpPr>
        <p:spPr>
          <a:xfrm rot="5400000" flipH="1">
            <a:off x="4310332" y="-1531188"/>
            <a:ext cx="393939" cy="722606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889E249-3BCE-412A-805A-F67176443345}"/>
              </a:ext>
            </a:extLst>
          </p:cNvPr>
          <p:cNvSpPr/>
          <p:nvPr/>
        </p:nvSpPr>
        <p:spPr>
          <a:xfrm rot="5400000" flipH="1">
            <a:off x="1168879" y="1603914"/>
            <a:ext cx="393939" cy="957532"/>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6E9F24-2879-48E1-A6FD-37D1D7B2800E}"/>
              </a:ext>
            </a:extLst>
          </p:cNvPr>
          <p:cNvSpPr/>
          <p:nvPr/>
        </p:nvSpPr>
        <p:spPr>
          <a:xfrm rot="5400000" flipH="1">
            <a:off x="4303143" y="-1025105"/>
            <a:ext cx="408317" cy="722606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1D8DBA-E343-43A4-8D80-9F828065D6F9}"/>
              </a:ext>
            </a:extLst>
          </p:cNvPr>
          <p:cNvSpPr/>
          <p:nvPr/>
        </p:nvSpPr>
        <p:spPr>
          <a:xfrm rot="5400000" flipH="1">
            <a:off x="4303142" y="-478767"/>
            <a:ext cx="408317" cy="722606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2AAD86-7EE8-493A-A2E9-3E78D5BEFA06}"/>
              </a:ext>
            </a:extLst>
          </p:cNvPr>
          <p:cNvSpPr/>
          <p:nvPr/>
        </p:nvSpPr>
        <p:spPr>
          <a:xfrm rot="5400000" flipH="1">
            <a:off x="2002765" y="1275269"/>
            <a:ext cx="408317" cy="2625305"/>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E4A47A-4666-49EE-8E9B-E4ACE524BD91}"/>
              </a:ext>
            </a:extLst>
          </p:cNvPr>
          <p:cNvSpPr/>
          <p:nvPr/>
        </p:nvSpPr>
        <p:spPr>
          <a:xfrm rot="5400000" flipH="1">
            <a:off x="2369386" y="1454985"/>
            <a:ext cx="408317" cy="335855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7B5DAD5-2EFC-4983-B77A-9DA16C891712}"/>
              </a:ext>
            </a:extLst>
          </p:cNvPr>
          <p:cNvSpPr txBox="1"/>
          <p:nvPr/>
        </p:nvSpPr>
        <p:spPr>
          <a:xfrm>
            <a:off x="971910" y="1899250"/>
            <a:ext cx="336142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a:solidFill>
                  <a:schemeClr val="bg1"/>
                </a:solidFill>
              </a:rPr>
              <a:t>13%</a:t>
            </a:r>
            <a:r>
              <a:rPr lang="en-US">
                <a:cs typeface="Calibri"/>
              </a:rPr>
              <a:t> of the general population</a:t>
            </a:r>
            <a:endParaRPr lang="en-US"/>
          </a:p>
        </p:txBody>
      </p:sp>
      <p:sp>
        <p:nvSpPr>
          <p:cNvPr id="18" name="TextBox 17">
            <a:extLst>
              <a:ext uri="{FF2B5EF4-FFF2-40B4-BE49-F238E27FC236}">
                <a16:creationId xmlns:a16="http://schemas.microsoft.com/office/drawing/2014/main" id="{1BAFB7F6-8090-4D3F-A8BF-D93F4C38D989}"/>
              </a:ext>
            </a:extLst>
          </p:cNvPr>
          <p:cNvSpPr txBox="1"/>
          <p:nvPr/>
        </p:nvSpPr>
        <p:spPr>
          <a:xfrm>
            <a:off x="2740324" y="2416834"/>
            <a:ext cx="336142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a:solidFill>
                  <a:schemeClr val="bg1"/>
                </a:solidFill>
                <a:cs typeface="Calibri"/>
              </a:rPr>
              <a:t>36%</a:t>
            </a:r>
            <a:r>
              <a:rPr lang="en-US" b="1" dirty="0">
                <a:cs typeface="Calibri"/>
              </a:rPr>
              <a:t> </a:t>
            </a:r>
            <a:r>
              <a:rPr lang="en-US">
                <a:cs typeface="Calibri"/>
              </a:rPr>
              <a:t>of people charged in court</a:t>
            </a:r>
            <a:endParaRPr lang="en-US"/>
          </a:p>
        </p:txBody>
      </p:sp>
      <p:sp>
        <p:nvSpPr>
          <p:cNvPr id="19" name="TextBox 18">
            <a:extLst>
              <a:ext uri="{FF2B5EF4-FFF2-40B4-BE49-F238E27FC236}">
                <a16:creationId xmlns:a16="http://schemas.microsoft.com/office/drawing/2014/main" id="{3727139A-DC46-48F7-8215-B7B60D272B39}"/>
              </a:ext>
            </a:extLst>
          </p:cNvPr>
          <p:cNvSpPr txBox="1"/>
          <p:nvPr/>
        </p:nvSpPr>
        <p:spPr>
          <a:xfrm>
            <a:off x="2999118" y="2991929"/>
            <a:ext cx="336142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a:solidFill>
                  <a:schemeClr val="bg1"/>
                </a:solidFill>
              </a:rPr>
              <a:t>46</a:t>
            </a:r>
            <a:r>
              <a:rPr lang="en-US" b="1">
                <a:solidFill>
                  <a:schemeClr val="bg1"/>
                </a:solidFill>
                <a:cs typeface="Calibri"/>
              </a:rPr>
              <a:t>%</a:t>
            </a:r>
            <a:r>
              <a:rPr lang="en-US" dirty="0">
                <a:solidFill>
                  <a:schemeClr val="bg1"/>
                </a:solidFill>
                <a:cs typeface="Calibri"/>
              </a:rPr>
              <a:t> </a:t>
            </a:r>
            <a:r>
              <a:rPr lang="en-US">
                <a:cs typeface="Calibri"/>
              </a:rPr>
              <a:t>of people imprisoned</a:t>
            </a:r>
            <a:endParaRPr lang="en-US"/>
          </a:p>
        </p:txBody>
      </p:sp>
      <p:sp>
        <p:nvSpPr>
          <p:cNvPr id="22" name="TextBox 21">
            <a:extLst>
              <a:ext uri="{FF2B5EF4-FFF2-40B4-BE49-F238E27FC236}">
                <a16:creationId xmlns:a16="http://schemas.microsoft.com/office/drawing/2014/main" id="{9E8C40E8-829A-42CA-8FA2-C6A40392F3EA}"/>
              </a:ext>
            </a:extLst>
          </p:cNvPr>
          <p:cNvSpPr txBox="1"/>
          <p:nvPr/>
        </p:nvSpPr>
        <p:spPr>
          <a:xfrm>
            <a:off x="2142226" y="3444816"/>
            <a:ext cx="60960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dirty="0">
                <a:solidFill>
                  <a:srgbClr val="C00000"/>
                </a:solidFill>
                <a:cs typeface="Calibri"/>
              </a:rPr>
              <a:t>have a traumatic brain injury recorded in </a:t>
            </a:r>
            <a:r>
              <a:rPr lang="en-US" sz="1600" b="1" err="1">
                <a:solidFill>
                  <a:srgbClr val="C00000"/>
                </a:solidFill>
                <a:cs typeface="Calibri"/>
              </a:rPr>
              <a:t>hospitalisation</a:t>
            </a:r>
            <a:r>
              <a:rPr lang="en-US" sz="1600" b="1" dirty="0">
                <a:solidFill>
                  <a:srgbClr val="C00000"/>
                </a:solidFill>
                <a:cs typeface="Calibri"/>
              </a:rPr>
              <a:t> or ACC claims data.</a:t>
            </a:r>
          </a:p>
        </p:txBody>
      </p:sp>
      <p:sp>
        <p:nvSpPr>
          <p:cNvPr id="5" name="Rectangle 4">
            <a:extLst>
              <a:ext uri="{FF2B5EF4-FFF2-40B4-BE49-F238E27FC236}">
                <a16:creationId xmlns:a16="http://schemas.microsoft.com/office/drawing/2014/main" id="{C347CE65-47B1-4C55-B03D-01C0425741F3}"/>
              </a:ext>
            </a:extLst>
          </p:cNvPr>
          <p:cNvSpPr/>
          <p:nvPr/>
        </p:nvSpPr>
        <p:spPr>
          <a:xfrm rot="5400000" flipH="1">
            <a:off x="4325427" y="1196077"/>
            <a:ext cx="422694" cy="71397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DED5AB9-7430-48EA-BDF1-4E7CC23B914E}"/>
              </a:ext>
            </a:extLst>
          </p:cNvPr>
          <p:cNvSpPr/>
          <p:nvPr/>
        </p:nvSpPr>
        <p:spPr>
          <a:xfrm rot="5400000" flipH="1">
            <a:off x="4327345" y="1806396"/>
            <a:ext cx="422694" cy="71397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596A24-6C0E-408A-AFEE-A881C8B40BE0}"/>
              </a:ext>
            </a:extLst>
          </p:cNvPr>
          <p:cNvSpPr/>
          <p:nvPr/>
        </p:nvSpPr>
        <p:spPr>
          <a:xfrm rot="5400000" flipH="1">
            <a:off x="3377839" y="2130965"/>
            <a:ext cx="422694" cy="5256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A1910A-8CE4-4FA7-8E03-4C6685326725}"/>
              </a:ext>
            </a:extLst>
          </p:cNvPr>
          <p:cNvSpPr/>
          <p:nvPr/>
        </p:nvSpPr>
        <p:spPr>
          <a:xfrm rot="5400000" flipH="1">
            <a:off x="2822874" y="3316138"/>
            <a:ext cx="422694" cy="4119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0B7E8-3975-4CA7-8129-FAA7322832A9}"/>
              </a:ext>
            </a:extLst>
          </p:cNvPr>
          <p:cNvSpPr/>
          <p:nvPr/>
        </p:nvSpPr>
        <p:spPr>
          <a:xfrm rot="5400000" flipH="1">
            <a:off x="2031280" y="3470454"/>
            <a:ext cx="422694" cy="25882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B4CC5E-01AB-4DC3-B6D9-E168B60D0D0A}"/>
              </a:ext>
            </a:extLst>
          </p:cNvPr>
          <p:cNvSpPr/>
          <p:nvPr/>
        </p:nvSpPr>
        <p:spPr>
          <a:xfrm rot="5400000" flipH="1">
            <a:off x="1583066" y="4553309"/>
            <a:ext cx="422694" cy="16523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F25DD7E-CF9F-4091-8CD6-849F2CC0687B}"/>
              </a:ext>
            </a:extLst>
          </p:cNvPr>
          <p:cNvSpPr txBox="1"/>
          <p:nvPr/>
        </p:nvSpPr>
        <p:spPr>
          <a:xfrm>
            <a:off x="905773" y="4034287"/>
            <a:ext cx="734683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000000"/>
                </a:solidFill>
                <a:cs typeface="Calibri"/>
              </a:rPr>
              <a:t>Offenders with a recorded traumatic brain injury were more likely to have committed </a:t>
            </a:r>
            <a:r>
              <a:rPr lang="en-US" sz="1600" b="1" dirty="0">
                <a:solidFill>
                  <a:srgbClr val="000000"/>
                </a:solidFill>
                <a:cs typeface="Calibri"/>
              </a:rPr>
              <a:t>violent or sexual </a:t>
            </a:r>
            <a:r>
              <a:rPr lang="en-US" sz="1600" dirty="0">
                <a:solidFill>
                  <a:srgbClr val="000000"/>
                </a:solidFill>
                <a:cs typeface="Calibri"/>
              </a:rPr>
              <a:t>offences...</a:t>
            </a:r>
          </a:p>
        </p:txBody>
      </p:sp>
      <p:sp>
        <p:nvSpPr>
          <p:cNvPr id="29" name="TextBox 28">
            <a:extLst>
              <a:ext uri="{FF2B5EF4-FFF2-40B4-BE49-F238E27FC236}">
                <a16:creationId xmlns:a16="http://schemas.microsoft.com/office/drawing/2014/main" id="{D45AAE69-816E-48C2-86E4-BA0516F8047C}"/>
              </a:ext>
            </a:extLst>
          </p:cNvPr>
          <p:cNvSpPr txBox="1"/>
          <p:nvPr/>
        </p:nvSpPr>
        <p:spPr>
          <a:xfrm>
            <a:off x="2142226" y="5601419"/>
            <a:ext cx="6096000"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a:solidFill>
                  <a:srgbClr val="000000"/>
                </a:solidFill>
                <a:cs typeface="Calibri"/>
              </a:rPr>
              <a:t>… than offenders who had not.</a:t>
            </a:r>
          </a:p>
        </p:txBody>
      </p:sp>
      <p:sp>
        <p:nvSpPr>
          <p:cNvPr id="30" name="TextBox 29">
            <a:extLst>
              <a:ext uri="{FF2B5EF4-FFF2-40B4-BE49-F238E27FC236}">
                <a16:creationId xmlns:a16="http://schemas.microsoft.com/office/drawing/2014/main" id="{9CDDBCE1-2564-46B1-87F5-3D0272C5F577}"/>
              </a:ext>
            </a:extLst>
          </p:cNvPr>
          <p:cNvSpPr txBox="1"/>
          <p:nvPr/>
        </p:nvSpPr>
        <p:spPr>
          <a:xfrm>
            <a:off x="1374476" y="4602193"/>
            <a:ext cx="119044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solidFill>
                  <a:schemeClr val="bg1"/>
                </a:solidFill>
              </a:rPr>
              <a:t>37%</a:t>
            </a:r>
            <a:endParaRPr lang="en-US" dirty="0"/>
          </a:p>
        </p:txBody>
      </p:sp>
      <p:sp>
        <p:nvSpPr>
          <p:cNvPr id="31" name="TextBox 30">
            <a:extLst>
              <a:ext uri="{FF2B5EF4-FFF2-40B4-BE49-F238E27FC236}">
                <a16:creationId xmlns:a16="http://schemas.microsoft.com/office/drawing/2014/main" id="{CE1DF5B4-6F89-4A40-92A7-E2E2EAECDB6E}"/>
              </a:ext>
            </a:extLst>
          </p:cNvPr>
          <p:cNvSpPr txBox="1"/>
          <p:nvPr/>
        </p:nvSpPr>
        <p:spPr>
          <a:xfrm>
            <a:off x="3818626" y="4573438"/>
            <a:ext cx="119044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solidFill>
                  <a:schemeClr val="bg1"/>
                </a:solidFill>
              </a:rPr>
              <a:t>38%</a:t>
            </a:r>
            <a:endParaRPr lang="en-US" dirty="0">
              <a:solidFill>
                <a:schemeClr val="bg1"/>
              </a:solidFill>
            </a:endParaRPr>
          </a:p>
        </p:txBody>
      </p:sp>
      <p:sp>
        <p:nvSpPr>
          <p:cNvPr id="32" name="TextBox 31">
            <a:extLst>
              <a:ext uri="{FF2B5EF4-FFF2-40B4-BE49-F238E27FC236}">
                <a16:creationId xmlns:a16="http://schemas.microsoft.com/office/drawing/2014/main" id="{C21101AB-D25A-4047-B811-17E242C572D8}"/>
              </a:ext>
            </a:extLst>
          </p:cNvPr>
          <p:cNvSpPr txBox="1"/>
          <p:nvPr/>
        </p:nvSpPr>
        <p:spPr>
          <a:xfrm>
            <a:off x="6162136" y="4602193"/>
            <a:ext cx="119044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solidFill>
                  <a:schemeClr val="bg1"/>
                </a:solidFill>
              </a:rPr>
              <a:t>27%</a:t>
            </a:r>
            <a:endParaRPr lang="en-US" dirty="0">
              <a:solidFill>
                <a:schemeClr val="bg1"/>
              </a:solidFill>
            </a:endParaRPr>
          </a:p>
        </p:txBody>
      </p:sp>
      <p:sp>
        <p:nvSpPr>
          <p:cNvPr id="33" name="TextBox 32">
            <a:extLst>
              <a:ext uri="{FF2B5EF4-FFF2-40B4-BE49-F238E27FC236}">
                <a16:creationId xmlns:a16="http://schemas.microsoft.com/office/drawing/2014/main" id="{530363BD-07D6-4FDA-A1C2-986F12DD648F}"/>
              </a:ext>
            </a:extLst>
          </p:cNvPr>
          <p:cNvSpPr txBox="1"/>
          <p:nvPr/>
        </p:nvSpPr>
        <p:spPr>
          <a:xfrm>
            <a:off x="856890" y="5191664"/>
            <a:ext cx="119044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solidFill>
                  <a:schemeClr val="bg1"/>
                </a:solidFill>
              </a:rPr>
              <a:t>23%</a:t>
            </a:r>
            <a:endParaRPr lang="en-US" dirty="0">
              <a:solidFill>
                <a:schemeClr val="bg1"/>
              </a:solidFill>
            </a:endParaRPr>
          </a:p>
        </p:txBody>
      </p:sp>
      <p:sp>
        <p:nvSpPr>
          <p:cNvPr id="34" name="TextBox 33">
            <a:extLst>
              <a:ext uri="{FF2B5EF4-FFF2-40B4-BE49-F238E27FC236}">
                <a16:creationId xmlns:a16="http://schemas.microsoft.com/office/drawing/2014/main" id="{7CB5C7B8-D5C3-49D7-A7E7-A28CBD878708}"/>
              </a:ext>
            </a:extLst>
          </p:cNvPr>
          <p:cNvSpPr txBox="1"/>
          <p:nvPr/>
        </p:nvSpPr>
        <p:spPr>
          <a:xfrm>
            <a:off x="2898475" y="5191664"/>
            <a:ext cx="119044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solidFill>
                  <a:schemeClr val="bg1"/>
                </a:solidFill>
              </a:rPr>
              <a:t>35%</a:t>
            </a:r>
            <a:endParaRPr lang="en-US" dirty="0">
              <a:solidFill>
                <a:schemeClr val="bg1"/>
              </a:solidFill>
            </a:endParaRPr>
          </a:p>
        </p:txBody>
      </p:sp>
      <p:sp>
        <p:nvSpPr>
          <p:cNvPr id="35" name="TextBox 34">
            <a:extLst>
              <a:ext uri="{FF2B5EF4-FFF2-40B4-BE49-F238E27FC236}">
                <a16:creationId xmlns:a16="http://schemas.microsoft.com/office/drawing/2014/main" id="{66FD00EF-CC1C-47FD-AC7C-4F340B4E74CF}"/>
              </a:ext>
            </a:extLst>
          </p:cNvPr>
          <p:cNvSpPr txBox="1"/>
          <p:nvPr/>
        </p:nvSpPr>
        <p:spPr>
          <a:xfrm>
            <a:off x="5644551" y="5191664"/>
            <a:ext cx="119044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solidFill>
                  <a:schemeClr val="bg1"/>
                </a:solidFill>
              </a:rPr>
              <a:t>42%</a:t>
            </a:r>
            <a:endParaRPr lang="en-US" dirty="0">
              <a:solidFill>
                <a:schemeClr val="bg1"/>
              </a:solidFill>
            </a:endParaRPr>
          </a:p>
        </p:txBody>
      </p:sp>
      <p:sp>
        <p:nvSpPr>
          <p:cNvPr id="4" name="Title 2">
            <a:extLst>
              <a:ext uri="{FF2B5EF4-FFF2-40B4-BE49-F238E27FC236}">
                <a16:creationId xmlns:a16="http://schemas.microsoft.com/office/drawing/2014/main" id="{636F2FEE-B43D-424E-9C0D-871D9A0051FB}"/>
              </a:ext>
            </a:extLst>
          </p:cNvPr>
          <p:cNvSpPr>
            <a:spLocks noGrp="1"/>
          </p:cNvSpPr>
          <p:nvPr>
            <p:ph type="title"/>
          </p:nvPr>
        </p:nvSpPr>
        <p:spPr>
          <a:xfrm>
            <a:off x="665671" y="102185"/>
            <a:ext cx="10515600" cy="1072565"/>
          </a:xfrm>
        </p:spPr>
        <p:txBody>
          <a:bodyPr/>
          <a:lstStyle/>
          <a:p>
            <a:r>
              <a:rPr lang="en-US"/>
              <a:t>Seeing outside the silo</a:t>
            </a:r>
          </a:p>
        </p:txBody>
      </p:sp>
      <p:sp>
        <p:nvSpPr>
          <p:cNvPr id="36" name="TextBox 35">
            <a:extLst>
              <a:ext uri="{FF2B5EF4-FFF2-40B4-BE49-F238E27FC236}">
                <a16:creationId xmlns:a16="http://schemas.microsoft.com/office/drawing/2014/main" id="{99E3944C-5F23-4253-BD15-E4B321101A4F}"/>
              </a:ext>
            </a:extLst>
          </p:cNvPr>
          <p:cNvSpPr txBox="1"/>
          <p:nvPr/>
        </p:nvSpPr>
        <p:spPr>
          <a:xfrm>
            <a:off x="416942" y="4695646"/>
            <a:ext cx="488831"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a:cs typeface="Calibri"/>
              </a:rPr>
              <a:t>TBI</a:t>
            </a:r>
          </a:p>
        </p:txBody>
      </p:sp>
      <p:sp>
        <p:nvSpPr>
          <p:cNvPr id="37" name="TextBox 36">
            <a:extLst>
              <a:ext uri="{FF2B5EF4-FFF2-40B4-BE49-F238E27FC236}">
                <a16:creationId xmlns:a16="http://schemas.microsoft.com/office/drawing/2014/main" id="{1C950079-9053-4FA0-A879-8F2A4032B096}"/>
              </a:ext>
            </a:extLst>
          </p:cNvPr>
          <p:cNvSpPr txBox="1"/>
          <p:nvPr/>
        </p:nvSpPr>
        <p:spPr>
          <a:xfrm>
            <a:off x="57508" y="5270740"/>
            <a:ext cx="833887"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a:cs typeface="Calibri"/>
              </a:rPr>
              <a:t>No TBI</a:t>
            </a:r>
          </a:p>
        </p:txBody>
      </p:sp>
      <p:sp>
        <p:nvSpPr>
          <p:cNvPr id="15" name="TextBox 14">
            <a:extLst>
              <a:ext uri="{FF2B5EF4-FFF2-40B4-BE49-F238E27FC236}">
                <a16:creationId xmlns:a16="http://schemas.microsoft.com/office/drawing/2014/main" id="{84E41CD6-27BF-4688-AF11-71E71FEC22D5}"/>
              </a:ext>
            </a:extLst>
          </p:cNvPr>
          <p:cNvSpPr txBox="1"/>
          <p:nvPr/>
        </p:nvSpPr>
        <p:spPr>
          <a:xfrm>
            <a:off x="8620665" y="3035061"/>
            <a:ext cx="3404557"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rPr>
              <a:t>People charged in court</a:t>
            </a:r>
            <a:r>
              <a:rPr lang="en-US" b="1" dirty="0">
                <a:solidFill>
                  <a:schemeClr val="bg1"/>
                </a:solidFill>
                <a:cs typeface="Calibri"/>
              </a:rPr>
              <a:t> </a:t>
            </a:r>
            <a:r>
              <a:rPr lang="en-US" b="1">
                <a:solidFill>
                  <a:schemeClr val="bg1"/>
                </a:solidFill>
                <a:cs typeface="Calibri"/>
              </a:rPr>
              <a:t>who had a TBI were, on average, </a:t>
            </a:r>
            <a:endParaRPr lang="en-US" b="1" dirty="0">
              <a:solidFill>
                <a:schemeClr val="bg1"/>
              </a:solidFill>
              <a:cs typeface="Calibri"/>
            </a:endParaRPr>
          </a:p>
          <a:p>
            <a:pPr algn="ctr"/>
            <a:r>
              <a:rPr lang="en-US" sz="3600" b="1">
                <a:solidFill>
                  <a:schemeClr val="bg1"/>
                </a:solidFill>
                <a:cs typeface="Calibri"/>
              </a:rPr>
              <a:t>3 years younger</a:t>
            </a:r>
            <a:r>
              <a:rPr lang="en-US" sz="3600" b="1" dirty="0">
                <a:solidFill>
                  <a:schemeClr val="bg1"/>
                </a:solidFill>
                <a:cs typeface="Calibri"/>
              </a:rPr>
              <a:t> </a:t>
            </a:r>
          </a:p>
          <a:p>
            <a:pPr algn="ctr"/>
            <a:r>
              <a:rPr lang="en-US" b="1">
                <a:solidFill>
                  <a:schemeClr val="bg1"/>
                </a:solidFill>
                <a:cs typeface="Calibri"/>
              </a:rPr>
              <a:t>at first charge</a:t>
            </a:r>
            <a:endParaRPr lang="en-US" b="1" dirty="0">
              <a:solidFill>
                <a:schemeClr val="bg1"/>
              </a:solidFill>
              <a:cs typeface="Calibri"/>
            </a:endParaRPr>
          </a:p>
        </p:txBody>
      </p:sp>
      <p:sp>
        <p:nvSpPr>
          <p:cNvPr id="20" name="TextBox 19">
            <a:extLst>
              <a:ext uri="{FF2B5EF4-FFF2-40B4-BE49-F238E27FC236}">
                <a16:creationId xmlns:a16="http://schemas.microsoft.com/office/drawing/2014/main" id="{4179D314-2C6B-490B-AFF2-81766B538A68}"/>
              </a:ext>
            </a:extLst>
          </p:cNvPr>
          <p:cNvSpPr txBox="1"/>
          <p:nvPr/>
        </p:nvSpPr>
        <p:spPr>
          <a:xfrm>
            <a:off x="661359" y="828135"/>
            <a:ext cx="10394829"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Integrated data generated insights</a:t>
            </a:r>
            <a:r>
              <a:rPr lang="en-US" sz="2400">
                <a:cs typeface="Calibri"/>
              </a:rPr>
              <a:t> into the relationship between traumatic brain injury and offending...</a:t>
            </a:r>
          </a:p>
        </p:txBody>
      </p:sp>
      <p:sp>
        <p:nvSpPr>
          <p:cNvPr id="38" name="Rectangle 37">
            <a:extLst>
              <a:ext uri="{FF2B5EF4-FFF2-40B4-BE49-F238E27FC236}">
                <a16:creationId xmlns:a16="http://schemas.microsoft.com/office/drawing/2014/main" id="{F9202914-44C3-411D-824E-2D3019DE1A48}"/>
              </a:ext>
            </a:extLst>
          </p:cNvPr>
          <p:cNvSpPr/>
          <p:nvPr/>
        </p:nvSpPr>
        <p:spPr>
          <a:xfrm rot="5400000" flipH="1">
            <a:off x="1043555" y="5943120"/>
            <a:ext cx="103607" cy="268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D49DF2E-C659-4371-AC23-B0CCFC17A5EA}"/>
              </a:ext>
            </a:extLst>
          </p:cNvPr>
          <p:cNvSpPr/>
          <p:nvPr/>
        </p:nvSpPr>
        <p:spPr>
          <a:xfrm rot="5400000" flipH="1">
            <a:off x="1045353" y="5771669"/>
            <a:ext cx="103607" cy="268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4323226-1063-4F80-A01B-C885FD604F22}"/>
              </a:ext>
            </a:extLst>
          </p:cNvPr>
          <p:cNvSpPr/>
          <p:nvPr/>
        </p:nvSpPr>
        <p:spPr>
          <a:xfrm rot="5400000" flipH="1">
            <a:off x="1042477" y="5600220"/>
            <a:ext cx="103607" cy="2680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F7C048D-4F0B-45E2-95DF-178B366A3740}"/>
              </a:ext>
            </a:extLst>
          </p:cNvPr>
          <p:cNvSpPr txBox="1"/>
          <p:nvPr/>
        </p:nvSpPr>
        <p:spPr>
          <a:xfrm>
            <a:off x="1233843" y="5608876"/>
            <a:ext cx="2662688"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Convicted for violent or sexual offence</a:t>
            </a:r>
          </a:p>
        </p:txBody>
      </p:sp>
      <p:sp>
        <p:nvSpPr>
          <p:cNvPr id="48" name="TextBox 47">
            <a:extLst>
              <a:ext uri="{FF2B5EF4-FFF2-40B4-BE49-F238E27FC236}">
                <a16:creationId xmlns:a16="http://schemas.microsoft.com/office/drawing/2014/main" id="{DC855882-5FE3-4CD4-9C47-6E286A0ECA16}"/>
              </a:ext>
            </a:extLst>
          </p:cNvPr>
          <p:cNvSpPr txBox="1"/>
          <p:nvPr/>
        </p:nvSpPr>
        <p:spPr>
          <a:xfrm>
            <a:off x="1233843" y="5780326"/>
            <a:ext cx="2662688"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Convicted for other offence</a:t>
            </a:r>
          </a:p>
        </p:txBody>
      </p:sp>
      <p:sp>
        <p:nvSpPr>
          <p:cNvPr id="49" name="TextBox 48">
            <a:extLst>
              <a:ext uri="{FF2B5EF4-FFF2-40B4-BE49-F238E27FC236}">
                <a16:creationId xmlns:a16="http://schemas.microsoft.com/office/drawing/2014/main" id="{9826512D-E08D-4C9B-9583-CDA358256D37}"/>
              </a:ext>
            </a:extLst>
          </p:cNvPr>
          <p:cNvSpPr txBox="1"/>
          <p:nvPr/>
        </p:nvSpPr>
        <p:spPr>
          <a:xfrm>
            <a:off x="1238606" y="5947014"/>
            <a:ext cx="2662688" cy="2462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Not convicted</a:t>
            </a:r>
            <a:endParaRPr lang="en-US" sz="1000"/>
          </a:p>
        </p:txBody>
      </p:sp>
    </p:spTree>
    <p:extLst>
      <p:ext uri="{BB962C8B-B14F-4D97-AF65-F5344CB8AC3E}">
        <p14:creationId xmlns:p14="http://schemas.microsoft.com/office/powerpoint/2010/main" val="2949026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5350A1E-EB6E-4A31-A6B5-40AA210085DA}"/>
              </a:ext>
            </a:extLst>
          </p:cNvPr>
          <p:cNvSpPr/>
          <p:nvPr/>
        </p:nvSpPr>
        <p:spPr>
          <a:xfrm>
            <a:off x="6502341" y="4942756"/>
            <a:ext cx="4337110" cy="2099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8C20A52-9F16-4873-BBFB-80372A2BFA8E}"/>
              </a:ext>
            </a:extLst>
          </p:cNvPr>
          <p:cNvSpPr/>
          <p:nvPr/>
        </p:nvSpPr>
        <p:spPr>
          <a:xfrm>
            <a:off x="6502341" y="4609381"/>
            <a:ext cx="4337110" cy="2099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E9DB5F4-1F5C-435B-A66E-AC2E6EF0E72B}"/>
              </a:ext>
            </a:extLst>
          </p:cNvPr>
          <p:cNvSpPr/>
          <p:nvPr/>
        </p:nvSpPr>
        <p:spPr>
          <a:xfrm>
            <a:off x="838200" y="6369580"/>
            <a:ext cx="1905000" cy="2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4" name="Picture 14">
            <a:extLst>
              <a:ext uri="{FF2B5EF4-FFF2-40B4-BE49-F238E27FC236}">
                <a16:creationId xmlns:a16="http://schemas.microsoft.com/office/drawing/2014/main" id="{EAE81549-54B3-41A8-BEFD-05FB2A81506C}"/>
              </a:ext>
            </a:extLst>
          </p:cNvPr>
          <p:cNvPicPr>
            <a:picLocks noGrp="1" noChangeAspect="1"/>
          </p:cNvPicPr>
          <p:nvPr>
            <p:ph idx="1"/>
          </p:nvPr>
        </p:nvPicPr>
        <p:blipFill>
          <a:blip r:embed="rId2"/>
          <a:stretch>
            <a:fillRect/>
          </a:stretch>
        </p:blipFill>
        <p:spPr>
          <a:xfrm>
            <a:off x="7425263" y="2735637"/>
            <a:ext cx="421796" cy="1242025"/>
          </a:xfrm>
          <a:prstGeom prst="rect">
            <a:avLst/>
          </a:prstGeom>
        </p:spPr>
      </p:pic>
      <p:graphicFrame>
        <p:nvGraphicFramePr>
          <p:cNvPr id="29" name="Chart 28">
            <a:extLst>
              <a:ext uri="{FF2B5EF4-FFF2-40B4-BE49-F238E27FC236}">
                <a16:creationId xmlns:a16="http://schemas.microsoft.com/office/drawing/2014/main" id="{CA697FC6-ECB0-456E-81FF-4ECB498B5ACE}"/>
              </a:ext>
            </a:extLst>
          </p:cNvPr>
          <p:cNvGraphicFramePr>
            <a:graphicFrameLocks/>
          </p:cNvGraphicFramePr>
          <p:nvPr>
            <p:extLst/>
          </p:nvPr>
        </p:nvGraphicFramePr>
        <p:xfrm>
          <a:off x="1437915" y="1178944"/>
          <a:ext cx="3321170" cy="4899803"/>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2">
            <a:extLst>
              <a:ext uri="{FF2B5EF4-FFF2-40B4-BE49-F238E27FC236}">
                <a16:creationId xmlns:a16="http://schemas.microsoft.com/office/drawing/2014/main" id="{7C13CCE6-F22D-436A-A1CA-A1C3C0559F6E}"/>
              </a:ext>
            </a:extLst>
          </p:cNvPr>
          <p:cNvSpPr>
            <a:spLocks noGrp="1"/>
          </p:cNvSpPr>
          <p:nvPr>
            <p:ph type="title"/>
          </p:nvPr>
        </p:nvSpPr>
        <p:spPr>
          <a:xfrm>
            <a:off x="665671" y="102185"/>
            <a:ext cx="10515600" cy="1072565"/>
          </a:xfrm>
        </p:spPr>
        <p:txBody>
          <a:bodyPr/>
          <a:lstStyle/>
          <a:p>
            <a:r>
              <a:rPr lang="en-US"/>
              <a:t>Seeing outside the silo</a:t>
            </a:r>
          </a:p>
        </p:txBody>
      </p:sp>
      <p:sp>
        <p:nvSpPr>
          <p:cNvPr id="6" name="TextBox 5">
            <a:extLst>
              <a:ext uri="{FF2B5EF4-FFF2-40B4-BE49-F238E27FC236}">
                <a16:creationId xmlns:a16="http://schemas.microsoft.com/office/drawing/2014/main" id="{876E8A0B-578E-4A00-AE1E-86FBC083048C}"/>
              </a:ext>
            </a:extLst>
          </p:cNvPr>
          <p:cNvSpPr txBox="1"/>
          <p:nvPr/>
        </p:nvSpPr>
        <p:spPr>
          <a:xfrm>
            <a:off x="661359" y="828135"/>
            <a:ext cx="1082615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 and offenders' experiences of the mental health and education systems</a:t>
            </a:r>
            <a:endParaRPr lang="en-US"/>
          </a:p>
        </p:txBody>
      </p:sp>
      <p:sp>
        <p:nvSpPr>
          <p:cNvPr id="10" name="TextBox 9">
            <a:extLst>
              <a:ext uri="{FF2B5EF4-FFF2-40B4-BE49-F238E27FC236}">
                <a16:creationId xmlns:a16="http://schemas.microsoft.com/office/drawing/2014/main" id="{43C71515-14F6-40CA-8FCD-719BAE66939F}"/>
              </a:ext>
            </a:extLst>
          </p:cNvPr>
          <p:cNvSpPr txBox="1"/>
          <p:nvPr/>
        </p:nvSpPr>
        <p:spPr>
          <a:xfrm>
            <a:off x="6895381" y="2043023"/>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Of the 1500 prisoners born after 1990</a:t>
            </a:r>
          </a:p>
        </p:txBody>
      </p:sp>
      <p:sp>
        <p:nvSpPr>
          <p:cNvPr id="26" name="Rectangle 25">
            <a:extLst>
              <a:ext uri="{FF2B5EF4-FFF2-40B4-BE49-F238E27FC236}">
                <a16:creationId xmlns:a16="http://schemas.microsoft.com/office/drawing/2014/main" id="{12E740C7-F172-43E0-A328-DD904DF62375}"/>
              </a:ext>
            </a:extLst>
          </p:cNvPr>
          <p:cNvSpPr/>
          <p:nvPr/>
        </p:nvSpPr>
        <p:spPr>
          <a:xfrm>
            <a:off x="8025442" y="2389515"/>
            <a:ext cx="741872" cy="1561381"/>
          </a:xfrm>
          <a:prstGeom prst="rect">
            <a:avLst/>
          </a:prstGeom>
          <a:solidFill>
            <a:srgbClr val="6EC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95ED554-942E-4619-B4B8-3A3F74033DA3}"/>
              </a:ext>
            </a:extLst>
          </p:cNvPr>
          <p:cNvSpPr/>
          <p:nvPr/>
        </p:nvSpPr>
        <p:spPr>
          <a:xfrm>
            <a:off x="8873705" y="3266534"/>
            <a:ext cx="741872" cy="684362"/>
          </a:xfrm>
          <a:prstGeom prst="rect">
            <a:avLst/>
          </a:prstGeom>
          <a:solidFill>
            <a:srgbClr val="6EC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E6ED156-327E-400A-923A-48661E4B46A3}"/>
              </a:ext>
            </a:extLst>
          </p:cNvPr>
          <p:cNvSpPr txBox="1"/>
          <p:nvPr/>
        </p:nvSpPr>
        <p:spPr>
          <a:xfrm>
            <a:off x="8908210" y="3236341"/>
            <a:ext cx="773502" cy="4770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rgbClr val="FFFFFF"/>
                </a:solidFill>
              </a:rPr>
              <a:t>32</a:t>
            </a:r>
            <a:r>
              <a:rPr lang="en-US" sz="2500" b="1">
                <a:solidFill>
                  <a:srgbClr val="FFFFFF"/>
                </a:solidFill>
                <a:cs typeface="Calibri"/>
              </a:rPr>
              <a:t>%</a:t>
            </a:r>
            <a:endParaRPr lang="en-US" sz="2500" b="1">
              <a:solidFill>
                <a:srgbClr val="FFFFFF"/>
              </a:solidFill>
            </a:endParaRPr>
          </a:p>
        </p:txBody>
      </p:sp>
      <p:sp>
        <p:nvSpPr>
          <p:cNvPr id="32" name="TextBox 31">
            <a:extLst>
              <a:ext uri="{FF2B5EF4-FFF2-40B4-BE49-F238E27FC236}">
                <a16:creationId xmlns:a16="http://schemas.microsoft.com/office/drawing/2014/main" id="{39A2DCAF-9DEC-4011-B024-4C32772E4E57}"/>
              </a:ext>
            </a:extLst>
          </p:cNvPr>
          <p:cNvSpPr txBox="1"/>
          <p:nvPr/>
        </p:nvSpPr>
        <p:spPr>
          <a:xfrm>
            <a:off x="8031191" y="2445585"/>
            <a:ext cx="773502" cy="4770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rgbClr val="FFFFFF"/>
                </a:solidFill>
              </a:rPr>
              <a:t>69</a:t>
            </a:r>
            <a:r>
              <a:rPr lang="en-US" sz="2500" b="1">
                <a:solidFill>
                  <a:srgbClr val="FFFFFF"/>
                </a:solidFill>
                <a:cs typeface="Calibri"/>
              </a:rPr>
              <a:t>%</a:t>
            </a:r>
            <a:endParaRPr lang="en-US"/>
          </a:p>
        </p:txBody>
      </p:sp>
      <p:sp>
        <p:nvSpPr>
          <p:cNvPr id="33" name="TextBox 32">
            <a:extLst>
              <a:ext uri="{FF2B5EF4-FFF2-40B4-BE49-F238E27FC236}">
                <a16:creationId xmlns:a16="http://schemas.microsoft.com/office/drawing/2014/main" id="{AE4D857D-EAE8-4A0D-9FA0-8DAD83916F60}"/>
              </a:ext>
            </a:extLst>
          </p:cNvPr>
          <p:cNvSpPr txBox="1"/>
          <p:nvPr/>
        </p:nvSpPr>
        <p:spPr>
          <a:xfrm>
            <a:off x="8778815" y="2388080"/>
            <a:ext cx="2110597"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left school before </a:t>
            </a:r>
            <a:r>
              <a:rPr lang="en-US" dirty="0"/>
              <a:t>they turned 18, compared with</a:t>
            </a:r>
            <a:endParaRPr lang="en-US" dirty="0">
              <a:cs typeface="Calibri"/>
            </a:endParaRPr>
          </a:p>
        </p:txBody>
      </p:sp>
      <p:sp>
        <p:nvSpPr>
          <p:cNvPr id="34" name="TextBox 33">
            <a:extLst>
              <a:ext uri="{FF2B5EF4-FFF2-40B4-BE49-F238E27FC236}">
                <a16:creationId xmlns:a16="http://schemas.microsoft.com/office/drawing/2014/main" id="{E1E9D41E-8C0E-45DF-AF80-B8E4333EA632}"/>
              </a:ext>
            </a:extLst>
          </p:cNvPr>
          <p:cNvSpPr txBox="1"/>
          <p:nvPr/>
        </p:nvSpPr>
        <p:spPr>
          <a:xfrm>
            <a:off x="9627078" y="3236343"/>
            <a:ext cx="2110597"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of the total NZ population</a:t>
            </a:r>
          </a:p>
        </p:txBody>
      </p:sp>
      <p:sp>
        <p:nvSpPr>
          <p:cNvPr id="18" name="Rectangle 17">
            <a:extLst>
              <a:ext uri="{FF2B5EF4-FFF2-40B4-BE49-F238E27FC236}">
                <a16:creationId xmlns:a16="http://schemas.microsoft.com/office/drawing/2014/main" id="{091ECA8F-12F6-4722-AAFE-221CFBF10400}"/>
              </a:ext>
            </a:extLst>
          </p:cNvPr>
          <p:cNvSpPr/>
          <p:nvPr/>
        </p:nvSpPr>
        <p:spPr>
          <a:xfrm>
            <a:off x="6502340" y="4942755"/>
            <a:ext cx="231835" cy="209910"/>
          </a:xfrm>
          <a:prstGeom prst="rect">
            <a:avLst/>
          </a:prstGeom>
          <a:solidFill>
            <a:srgbClr val="6EC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122A65-EEA8-4E94-A261-222DA6F1EA16}"/>
              </a:ext>
            </a:extLst>
          </p:cNvPr>
          <p:cNvSpPr/>
          <p:nvPr/>
        </p:nvSpPr>
        <p:spPr>
          <a:xfrm>
            <a:off x="6502340" y="4609380"/>
            <a:ext cx="2232085" cy="209910"/>
          </a:xfrm>
          <a:prstGeom prst="rect">
            <a:avLst/>
          </a:prstGeom>
          <a:solidFill>
            <a:srgbClr val="6EC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E5CD271-ED41-4FA9-92D7-59EC469FFA91}"/>
              </a:ext>
            </a:extLst>
          </p:cNvPr>
          <p:cNvSpPr txBox="1"/>
          <p:nvPr/>
        </p:nvSpPr>
        <p:spPr>
          <a:xfrm>
            <a:off x="6921440" y="4302604"/>
            <a:ext cx="392034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had been suspended from school</a:t>
            </a:r>
            <a:endParaRPr lang="en-US" dirty="0">
              <a:cs typeface="Calibri"/>
            </a:endParaRPr>
          </a:p>
        </p:txBody>
      </p:sp>
      <p:sp>
        <p:nvSpPr>
          <p:cNvPr id="24" name="TextBox 23">
            <a:extLst>
              <a:ext uri="{FF2B5EF4-FFF2-40B4-BE49-F238E27FC236}">
                <a16:creationId xmlns:a16="http://schemas.microsoft.com/office/drawing/2014/main" id="{94EBDC6C-79ED-4D5A-8A8D-C21BA64C6030}"/>
              </a:ext>
            </a:extLst>
          </p:cNvPr>
          <p:cNvSpPr txBox="1"/>
          <p:nvPr/>
        </p:nvSpPr>
        <p:spPr>
          <a:xfrm>
            <a:off x="6345266" y="4236284"/>
            <a:ext cx="773502" cy="4770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t>51</a:t>
            </a:r>
            <a:r>
              <a:rPr lang="en-US" sz="2500" b="1">
                <a:cs typeface="Calibri"/>
              </a:rPr>
              <a:t>%</a:t>
            </a:r>
            <a:endParaRPr lang="en-US"/>
          </a:p>
        </p:txBody>
      </p:sp>
      <p:sp>
        <p:nvSpPr>
          <p:cNvPr id="25" name="TextBox 24">
            <a:extLst>
              <a:ext uri="{FF2B5EF4-FFF2-40B4-BE49-F238E27FC236}">
                <a16:creationId xmlns:a16="http://schemas.microsoft.com/office/drawing/2014/main" id="{009E92DC-A3DF-45C2-863C-C3034F0A84E6}"/>
              </a:ext>
            </a:extLst>
          </p:cNvPr>
          <p:cNvSpPr txBox="1"/>
          <p:nvPr/>
        </p:nvSpPr>
        <p:spPr>
          <a:xfrm>
            <a:off x="8493065" y="5140804"/>
            <a:ext cx="392034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of the overall population</a:t>
            </a:r>
          </a:p>
        </p:txBody>
      </p:sp>
      <p:sp>
        <p:nvSpPr>
          <p:cNvPr id="27" name="TextBox 26">
            <a:extLst>
              <a:ext uri="{FF2B5EF4-FFF2-40B4-BE49-F238E27FC236}">
                <a16:creationId xmlns:a16="http://schemas.microsoft.com/office/drawing/2014/main" id="{7626AA7E-BC1F-44AA-97C5-A97738514A14}"/>
              </a:ext>
            </a:extLst>
          </p:cNvPr>
          <p:cNvSpPr txBox="1"/>
          <p:nvPr/>
        </p:nvSpPr>
        <p:spPr>
          <a:xfrm>
            <a:off x="7983566" y="5074484"/>
            <a:ext cx="630627" cy="4770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500" b="1"/>
              <a:t>5</a:t>
            </a:r>
            <a:r>
              <a:rPr lang="en-US" sz="2500" b="1">
                <a:cs typeface="Calibri"/>
              </a:rPr>
              <a:t>%</a:t>
            </a:r>
            <a:endParaRPr lang="en-US">
              <a:cs typeface="Calibri"/>
            </a:endParaRPr>
          </a:p>
        </p:txBody>
      </p:sp>
      <p:sp>
        <p:nvSpPr>
          <p:cNvPr id="30" name="TextBox 29">
            <a:extLst>
              <a:ext uri="{FF2B5EF4-FFF2-40B4-BE49-F238E27FC236}">
                <a16:creationId xmlns:a16="http://schemas.microsoft.com/office/drawing/2014/main" id="{98F8E0DA-D6DD-47C4-AAEF-21FC38363412}"/>
              </a:ext>
            </a:extLst>
          </p:cNvPr>
          <p:cNvSpPr txBox="1"/>
          <p:nvPr/>
        </p:nvSpPr>
        <p:spPr>
          <a:xfrm>
            <a:off x="6797615" y="5140804"/>
            <a:ext cx="279639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compared to </a:t>
            </a:r>
            <a:endParaRPr lang="en-US">
              <a:cs typeface="Calibri"/>
            </a:endParaRPr>
          </a:p>
        </p:txBody>
      </p:sp>
      <p:sp>
        <p:nvSpPr>
          <p:cNvPr id="35" name="Rectangle 34">
            <a:extLst>
              <a:ext uri="{FF2B5EF4-FFF2-40B4-BE49-F238E27FC236}">
                <a16:creationId xmlns:a16="http://schemas.microsoft.com/office/drawing/2014/main" id="{97FDC9BF-F265-44D0-9EEA-58B0363D9340}"/>
              </a:ext>
            </a:extLst>
          </p:cNvPr>
          <p:cNvSpPr/>
          <p:nvPr/>
        </p:nvSpPr>
        <p:spPr>
          <a:xfrm>
            <a:off x="6502340" y="5447580"/>
            <a:ext cx="4337110" cy="57510"/>
          </a:xfrm>
          <a:prstGeom prst="rect">
            <a:avLst/>
          </a:prstGeom>
          <a:solidFill>
            <a:srgbClr val="6EC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DBD35E-B4C2-4CC4-B915-A365E2F251D8}"/>
              </a:ext>
            </a:extLst>
          </p:cNvPr>
          <p:cNvSpPr txBox="1"/>
          <p:nvPr/>
        </p:nvSpPr>
        <p:spPr>
          <a:xfrm>
            <a:off x="874323" y="1515913"/>
            <a:ext cx="457739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cs typeface="Calibri"/>
              </a:rPr>
              <a:t>Prevalence of mental health service use within 12 months of Justice interaction (2012)</a:t>
            </a:r>
          </a:p>
        </p:txBody>
      </p:sp>
      <p:sp>
        <p:nvSpPr>
          <p:cNvPr id="43" name="TextBox 42">
            <a:extLst>
              <a:ext uri="{FF2B5EF4-FFF2-40B4-BE49-F238E27FC236}">
                <a16:creationId xmlns:a16="http://schemas.microsoft.com/office/drawing/2014/main" id="{9C04959B-53CB-435A-82E0-ED5F95E5028F}"/>
              </a:ext>
            </a:extLst>
          </p:cNvPr>
          <p:cNvSpPr txBox="1"/>
          <p:nvPr/>
        </p:nvSpPr>
        <p:spPr>
          <a:xfrm rot="21540000">
            <a:off x="2326723" y="5522040"/>
            <a:ext cx="923029" cy="5539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cs typeface="Calibri"/>
              </a:rPr>
              <a:t>Proceeded against </a:t>
            </a:r>
            <a:endParaRPr lang="en-US">
              <a:cs typeface="Calibri"/>
            </a:endParaRPr>
          </a:p>
          <a:p>
            <a:pPr algn="ctr"/>
            <a:r>
              <a:rPr lang="en-US" sz="1000">
                <a:cs typeface="Calibri"/>
              </a:rPr>
              <a:t>by police</a:t>
            </a:r>
            <a:endParaRPr lang="en-US">
              <a:cs typeface="Calibri"/>
            </a:endParaRPr>
          </a:p>
        </p:txBody>
      </p:sp>
      <p:sp>
        <p:nvSpPr>
          <p:cNvPr id="44" name="TextBox 43">
            <a:extLst>
              <a:ext uri="{FF2B5EF4-FFF2-40B4-BE49-F238E27FC236}">
                <a16:creationId xmlns:a16="http://schemas.microsoft.com/office/drawing/2014/main" id="{98279453-DAE4-4325-A2CD-17182091A562}"/>
              </a:ext>
            </a:extLst>
          </p:cNvPr>
          <p:cNvSpPr txBox="1"/>
          <p:nvPr/>
        </p:nvSpPr>
        <p:spPr>
          <a:xfrm rot="21540000">
            <a:off x="3850722" y="5522039"/>
            <a:ext cx="923029" cy="5539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cs typeface="Calibri"/>
              </a:rPr>
              <a:t>Starting community sentence</a:t>
            </a:r>
            <a:endParaRPr lang="en-US"/>
          </a:p>
        </p:txBody>
      </p:sp>
      <p:sp>
        <p:nvSpPr>
          <p:cNvPr id="45" name="TextBox 44">
            <a:extLst>
              <a:ext uri="{FF2B5EF4-FFF2-40B4-BE49-F238E27FC236}">
                <a16:creationId xmlns:a16="http://schemas.microsoft.com/office/drawing/2014/main" id="{D3028299-A6F7-496A-86C7-CB9B25557999}"/>
              </a:ext>
            </a:extLst>
          </p:cNvPr>
          <p:cNvSpPr txBox="1"/>
          <p:nvPr/>
        </p:nvSpPr>
        <p:spPr>
          <a:xfrm rot="21540000">
            <a:off x="1564721" y="5584605"/>
            <a:ext cx="923029"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cs typeface="Calibri"/>
              </a:rPr>
              <a:t>General population</a:t>
            </a:r>
            <a:endParaRPr lang="en-US"/>
          </a:p>
        </p:txBody>
      </p:sp>
      <p:sp>
        <p:nvSpPr>
          <p:cNvPr id="46" name="TextBox 45">
            <a:extLst>
              <a:ext uri="{FF2B5EF4-FFF2-40B4-BE49-F238E27FC236}">
                <a16:creationId xmlns:a16="http://schemas.microsoft.com/office/drawing/2014/main" id="{467BA599-09AC-4739-A0FC-568151A292FD}"/>
              </a:ext>
            </a:extLst>
          </p:cNvPr>
          <p:cNvSpPr txBox="1"/>
          <p:nvPr/>
        </p:nvSpPr>
        <p:spPr>
          <a:xfrm rot="21540000">
            <a:off x="3103099" y="5541474"/>
            <a:ext cx="923029"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cs typeface="Calibri"/>
              </a:rPr>
              <a:t>Charged in court</a:t>
            </a:r>
            <a:endParaRPr lang="en-US"/>
          </a:p>
        </p:txBody>
      </p:sp>
      <p:sp>
        <p:nvSpPr>
          <p:cNvPr id="13" name="Rectangle 12">
            <a:extLst>
              <a:ext uri="{FF2B5EF4-FFF2-40B4-BE49-F238E27FC236}">
                <a16:creationId xmlns:a16="http://schemas.microsoft.com/office/drawing/2014/main" id="{2FB6E112-310B-4B00-B2BF-CAEB0DE4FE62}"/>
              </a:ext>
            </a:extLst>
          </p:cNvPr>
          <p:cNvSpPr/>
          <p:nvPr/>
        </p:nvSpPr>
        <p:spPr>
          <a:xfrm>
            <a:off x="1318942" y="1929441"/>
            <a:ext cx="324929" cy="368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A310801-C8ED-4942-8287-73CE12774606}"/>
              </a:ext>
            </a:extLst>
          </p:cNvPr>
          <p:cNvSpPr txBox="1"/>
          <p:nvPr/>
        </p:nvSpPr>
        <p:spPr>
          <a:xfrm>
            <a:off x="1181100" y="1905000"/>
            <a:ext cx="600075"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t>60%</a:t>
            </a:r>
          </a:p>
        </p:txBody>
      </p:sp>
      <p:sp>
        <p:nvSpPr>
          <p:cNvPr id="47" name="TextBox 46">
            <a:extLst>
              <a:ext uri="{FF2B5EF4-FFF2-40B4-BE49-F238E27FC236}">
                <a16:creationId xmlns:a16="http://schemas.microsoft.com/office/drawing/2014/main" id="{2C457051-29D0-4B4E-BB32-BFE5B48DFE51}"/>
              </a:ext>
            </a:extLst>
          </p:cNvPr>
          <p:cNvSpPr txBox="1"/>
          <p:nvPr/>
        </p:nvSpPr>
        <p:spPr>
          <a:xfrm>
            <a:off x="1181100" y="5372100"/>
            <a:ext cx="600075"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t>0%</a:t>
            </a:r>
          </a:p>
        </p:txBody>
      </p:sp>
      <p:sp>
        <p:nvSpPr>
          <p:cNvPr id="48" name="TextBox 47">
            <a:extLst>
              <a:ext uri="{FF2B5EF4-FFF2-40B4-BE49-F238E27FC236}">
                <a16:creationId xmlns:a16="http://schemas.microsoft.com/office/drawing/2014/main" id="{B8CD4F76-D9F7-43CB-8B15-4F246969E4CD}"/>
              </a:ext>
            </a:extLst>
          </p:cNvPr>
          <p:cNvSpPr txBox="1"/>
          <p:nvPr/>
        </p:nvSpPr>
        <p:spPr>
          <a:xfrm>
            <a:off x="1181100" y="3638550"/>
            <a:ext cx="600075"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t>30%</a:t>
            </a:r>
          </a:p>
        </p:txBody>
      </p:sp>
    </p:spTree>
    <p:extLst>
      <p:ext uri="{BB962C8B-B14F-4D97-AF65-F5344CB8AC3E}">
        <p14:creationId xmlns:p14="http://schemas.microsoft.com/office/powerpoint/2010/main" val="1186156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0C45E23-DCB2-4F57-A14B-27EDD595EFCD}"/>
              </a:ext>
            </a:extLst>
          </p:cNvPr>
          <p:cNvSpPr/>
          <p:nvPr/>
        </p:nvSpPr>
        <p:spPr>
          <a:xfrm>
            <a:off x="838200" y="6369580"/>
            <a:ext cx="1905000" cy="2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4" name="Picture 5" descr="A close up of a logo&#10;&#10;Description generated with very high confidence">
            <a:extLst>
              <a:ext uri="{FF2B5EF4-FFF2-40B4-BE49-F238E27FC236}">
                <a16:creationId xmlns:a16="http://schemas.microsoft.com/office/drawing/2014/main" id="{1438D29C-A991-4211-9E46-4D3C424B58A1}"/>
              </a:ext>
            </a:extLst>
          </p:cNvPr>
          <p:cNvPicPr>
            <a:picLocks noChangeAspect="1"/>
          </p:cNvPicPr>
          <p:nvPr/>
        </p:nvPicPr>
        <p:blipFill>
          <a:blip r:embed="rId2"/>
          <a:stretch>
            <a:fillRect/>
          </a:stretch>
        </p:blipFill>
        <p:spPr>
          <a:xfrm>
            <a:off x="1191886" y="1333012"/>
            <a:ext cx="10363198" cy="4771670"/>
          </a:xfrm>
          <a:prstGeom prst="rect">
            <a:avLst/>
          </a:prstGeom>
        </p:spPr>
      </p:pic>
      <p:sp>
        <p:nvSpPr>
          <p:cNvPr id="2" name="Title 2">
            <a:extLst>
              <a:ext uri="{FF2B5EF4-FFF2-40B4-BE49-F238E27FC236}">
                <a16:creationId xmlns:a16="http://schemas.microsoft.com/office/drawing/2014/main" id="{41B95F91-D512-4990-97C4-F0C29691C070}"/>
              </a:ext>
            </a:extLst>
          </p:cNvPr>
          <p:cNvSpPr>
            <a:spLocks noGrp="1"/>
          </p:cNvSpPr>
          <p:nvPr>
            <p:ph type="title"/>
          </p:nvPr>
        </p:nvSpPr>
        <p:spPr>
          <a:xfrm>
            <a:off x="665671" y="102185"/>
            <a:ext cx="10515600" cy="1072565"/>
          </a:xfrm>
        </p:spPr>
        <p:txBody>
          <a:bodyPr/>
          <a:lstStyle/>
          <a:p>
            <a:r>
              <a:rPr lang="en-US"/>
              <a:t>Understanding return on investment</a:t>
            </a:r>
          </a:p>
        </p:txBody>
      </p:sp>
      <p:sp>
        <p:nvSpPr>
          <p:cNvPr id="3" name="TextBox 2">
            <a:extLst>
              <a:ext uri="{FF2B5EF4-FFF2-40B4-BE49-F238E27FC236}">
                <a16:creationId xmlns:a16="http://schemas.microsoft.com/office/drawing/2014/main" id="{D53762C0-74AB-45F8-AD2C-3F0734C99A17}"/>
              </a:ext>
            </a:extLst>
          </p:cNvPr>
          <p:cNvSpPr txBox="1"/>
          <p:nvPr/>
        </p:nvSpPr>
        <p:spPr>
          <a:xfrm>
            <a:off x="661359" y="828135"/>
            <a:ext cx="1082615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We're able to link two thirds of service costs to individuals</a:t>
            </a:r>
            <a:endParaRPr lang="en-US"/>
          </a:p>
        </p:txBody>
      </p:sp>
    </p:spTree>
    <p:extLst>
      <p:ext uri="{BB962C8B-B14F-4D97-AF65-F5344CB8AC3E}">
        <p14:creationId xmlns:p14="http://schemas.microsoft.com/office/powerpoint/2010/main" val="2702615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Common Surveys Used in Policy Research</a:t>
            </a:r>
            <a:endParaRPr/>
          </a:p>
        </p:txBody>
      </p:sp>
      <p:sp>
        <p:nvSpPr>
          <p:cNvPr id="244" name="Google Shape;244;p41"/>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609600" marR="0" lvl="0" indent="-457200" algn="l" rtl="0">
              <a:lnSpc>
                <a:spcPct val="150000"/>
              </a:lnSpc>
              <a:spcBef>
                <a:spcPts val="0"/>
              </a:spcBef>
              <a:spcAft>
                <a:spcPts val="0"/>
              </a:spcAft>
              <a:buSzPts val="2400"/>
              <a:buChar char="●"/>
            </a:pPr>
            <a:r>
              <a:rPr lang="en-US" dirty="0"/>
              <a:t>General Social Survey (</a:t>
            </a:r>
            <a:r>
              <a:rPr lang="en-US" dirty="0">
                <a:uFill>
                  <a:noFill/>
                </a:uFill>
                <a:hlinkClick r:id="rId3"/>
              </a:rPr>
              <a:t>http://gss.norc.org</a:t>
            </a:r>
            <a:r>
              <a:rPr lang="en-US" dirty="0"/>
              <a:t>)</a:t>
            </a:r>
            <a:endParaRPr dirty="0"/>
          </a:p>
          <a:p>
            <a:pPr marL="609600" lvl="0" indent="-457200">
              <a:lnSpc>
                <a:spcPct val="150000"/>
              </a:lnSpc>
            </a:pPr>
            <a:r>
              <a:rPr lang="en-US" dirty="0"/>
              <a:t>American Community Survey </a:t>
            </a:r>
            <a:r>
              <a:rPr lang="en-US" dirty="0" smtClean="0"/>
              <a:t>(</a:t>
            </a:r>
            <a:r>
              <a:rPr lang="en-US" dirty="0">
                <a:hlinkClick r:id="rId4"/>
              </a:rPr>
              <a:t>https://www.census.gov/programs-surveys/acs</a:t>
            </a:r>
            <a:r>
              <a:rPr lang="en-US" dirty="0" smtClean="0"/>
              <a:t>)</a:t>
            </a:r>
            <a:endParaRPr dirty="0"/>
          </a:p>
          <a:p>
            <a:pPr marL="609600" lvl="0" indent="-457200">
              <a:lnSpc>
                <a:spcPct val="150000"/>
              </a:lnSpc>
            </a:pPr>
            <a:r>
              <a:rPr lang="en-US" dirty="0"/>
              <a:t>Current Population Survey </a:t>
            </a:r>
            <a:r>
              <a:rPr lang="en-US" dirty="0" smtClean="0"/>
              <a:t>(</a:t>
            </a:r>
            <a:r>
              <a:rPr lang="en-US" dirty="0">
                <a:hlinkClick r:id="rId5"/>
              </a:rPr>
              <a:t>https://www.census.gov/programs-surveys/cps.html</a:t>
            </a:r>
            <a:r>
              <a:rPr lang="en-US" dirty="0" smtClean="0"/>
              <a:t>)</a:t>
            </a:r>
            <a:endParaRPr dirty="0"/>
          </a:p>
          <a:p>
            <a:pPr marL="609600" marR="0" lvl="0" indent="-457200" algn="l" rtl="0">
              <a:lnSpc>
                <a:spcPct val="150000"/>
              </a:lnSpc>
              <a:spcBef>
                <a:spcPts val="0"/>
              </a:spcBef>
              <a:spcAft>
                <a:spcPts val="0"/>
              </a:spcAft>
              <a:buSzPts val="2400"/>
              <a:buChar char="●"/>
            </a:pPr>
            <a:r>
              <a:rPr lang="en-US" dirty="0"/>
              <a:t>National Longitudinal Surveys (</a:t>
            </a:r>
            <a:r>
              <a:rPr lang="en-US" dirty="0">
                <a:uFill>
                  <a:noFill/>
                </a:uFill>
                <a:hlinkClick r:id="rId6"/>
              </a:rPr>
              <a:t>https://www.bls.gov/nls/</a:t>
            </a:r>
            <a:r>
              <a:rPr lang="en-US" dirty="0"/>
              <a:t>)</a:t>
            </a:r>
            <a:endParaRPr dirty="0"/>
          </a:p>
          <a:p>
            <a:pPr marL="609600" marR="0" lvl="0" indent="-457200" algn="l" rtl="0">
              <a:lnSpc>
                <a:spcPct val="150000"/>
              </a:lnSpc>
              <a:spcBef>
                <a:spcPts val="0"/>
              </a:spcBef>
              <a:spcAft>
                <a:spcPts val="0"/>
              </a:spcAft>
              <a:buSzPts val="2400"/>
              <a:buChar char="●"/>
            </a:pPr>
            <a:r>
              <a:rPr lang="en-US" dirty="0" smtClean="0"/>
              <a:t>Survey </a:t>
            </a:r>
            <a:r>
              <a:rPr lang="en-US" dirty="0"/>
              <a:t>of Income and Program Participation (</a:t>
            </a:r>
            <a:r>
              <a:rPr lang="en-US" dirty="0">
                <a:uFill>
                  <a:noFill/>
                </a:uFill>
                <a:hlinkClick r:id="rId7"/>
              </a:rPr>
              <a:t>https://www.census.gov/sipp/</a:t>
            </a:r>
            <a:r>
              <a:rPr lang="en-US" dirty="0"/>
              <a:t>)</a:t>
            </a:r>
            <a:endParaRPr dirty="0"/>
          </a:p>
          <a:p>
            <a:pPr marL="609600" marR="0" lvl="0" indent="-457200" algn="l" rtl="0">
              <a:lnSpc>
                <a:spcPct val="150000"/>
              </a:lnSpc>
              <a:spcBef>
                <a:spcPts val="0"/>
              </a:spcBef>
              <a:spcAft>
                <a:spcPts val="0"/>
              </a:spcAft>
              <a:buSzPts val="2400"/>
              <a:buChar char="●"/>
            </a:pPr>
            <a:r>
              <a:rPr lang="en-US" dirty="0"/>
              <a:t>Panel Study of Income Dynamics (https://psidonline.isr.umich.edu/default.aspx)</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Survey Data are ...</a:t>
            </a:r>
            <a:endParaRPr/>
          </a:p>
        </p:txBody>
      </p:sp>
      <p:sp>
        <p:nvSpPr>
          <p:cNvPr id="237" name="Google Shape;237;p40"/>
          <p:cNvSpPr txBox="1">
            <a:spLocks noGrp="1"/>
          </p:cNvSpPr>
          <p:nvPr>
            <p:ph type="body" idx="1"/>
          </p:nvPr>
        </p:nvSpPr>
        <p:spPr>
          <a:xfrm>
            <a:off x="415600" y="1536624"/>
            <a:ext cx="11360700" cy="4718400"/>
          </a:xfrm>
          <a:prstGeom prst="rect">
            <a:avLst/>
          </a:prstGeom>
        </p:spPr>
        <p:txBody>
          <a:bodyPr spcFirstLastPara="1" wrap="square" lIns="121900" tIns="121900" rIns="121900" bIns="121900" anchor="t" anchorCtr="0">
            <a:noAutofit/>
          </a:bodyPr>
          <a:lstStyle/>
          <a:p>
            <a:pPr marL="609600" lvl="0" indent="-457200" algn="l" rtl="0">
              <a:lnSpc>
                <a:spcPct val="150000"/>
              </a:lnSpc>
              <a:spcBef>
                <a:spcPts val="0"/>
              </a:spcBef>
              <a:spcAft>
                <a:spcPts val="0"/>
              </a:spcAft>
              <a:buSzPts val="2400"/>
              <a:buChar char="●"/>
            </a:pPr>
            <a:r>
              <a:rPr lang="en-US" dirty="0"/>
              <a:t>Specifically targeted to research question</a:t>
            </a:r>
            <a:endParaRPr dirty="0"/>
          </a:p>
          <a:p>
            <a:pPr marL="609600" lvl="0" indent="-457200" algn="l" rtl="0">
              <a:lnSpc>
                <a:spcPct val="150000"/>
              </a:lnSpc>
              <a:spcBef>
                <a:spcPts val="0"/>
              </a:spcBef>
              <a:spcAft>
                <a:spcPts val="0"/>
              </a:spcAft>
              <a:buSzPts val="2400"/>
              <a:buChar char="●"/>
            </a:pPr>
            <a:r>
              <a:rPr lang="en-US" dirty="0"/>
              <a:t>Survey design</a:t>
            </a:r>
            <a:endParaRPr dirty="0"/>
          </a:p>
          <a:p>
            <a:pPr marL="609600" lvl="0" indent="-457200" algn="l" rtl="0">
              <a:lnSpc>
                <a:spcPct val="150000"/>
              </a:lnSpc>
              <a:spcBef>
                <a:spcPts val="0"/>
              </a:spcBef>
              <a:spcAft>
                <a:spcPts val="0"/>
              </a:spcAft>
              <a:buSzPts val="2400"/>
              <a:buChar char="●"/>
            </a:pPr>
            <a:r>
              <a:rPr lang="en-US" dirty="0"/>
              <a:t>Diverse in topics (very detailed questions) </a:t>
            </a:r>
            <a:endParaRPr dirty="0"/>
          </a:p>
          <a:p>
            <a:pPr marL="609600" lvl="0" indent="0" algn="l" rtl="0">
              <a:lnSpc>
                <a:spcPct val="150000"/>
              </a:lnSpc>
              <a:spcBef>
                <a:spcPts val="0"/>
              </a:spcBef>
              <a:spcAft>
                <a:spcPts val="0"/>
              </a:spcAft>
              <a:buNone/>
            </a:pPr>
            <a:endParaRPr dirty="0"/>
          </a:p>
          <a:p>
            <a:pPr marL="0" lvl="0" indent="0" algn="l" rtl="0">
              <a:lnSpc>
                <a:spcPct val="150000"/>
              </a:lnSpc>
              <a:spcBef>
                <a:spcPts val="0"/>
              </a:spcBef>
              <a:spcAft>
                <a:spcPts val="0"/>
              </a:spcAft>
              <a:buNone/>
            </a:pPr>
            <a:r>
              <a:rPr lang="en-US" u="sng" dirty="0"/>
              <a:t>But:</a:t>
            </a:r>
            <a:r>
              <a:rPr lang="en-US" dirty="0"/>
              <a:t> </a:t>
            </a:r>
            <a:endParaRPr dirty="0"/>
          </a:p>
          <a:p>
            <a:pPr marL="609600" lvl="0" indent="-457200" algn="l" rtl="0">
              <a:lnSpc>
                <a:spcPct val="150000"/>
              </a:lnSpc>
              <a:spcBef>
                <a:spcPts val="0"/>
              </a:spcBef>
              <a:spcAft>
                <a:spcPts val="0"/>
              </a:spcAft>
              <a:buSzPts val="2400"/>
              <a:buChar char="●"/>
            </a:pPr>
            <a:r>
              <a:rPr lang="en-US" dirty="0"/>
              <a:t>Expensive</a:t>
            </a:r>
            <a:endParaRPr dirty="0"/>
          </a:p>
          <a:p>
            <a:pPr marL="609600" lvl="0" indent="-457200" algn="l" rtl="0">
              <a:lnSpc>
                <a:spcPct val="150000"/>
              </a:lnSpc>
              <a:spcBef>
                <a:spcPts val="0"/>
              </a:spcBef>
              <a:spcAft>
                <a:spcPts val="0"/>
              </a:spcAft>
              <a:buSzPts val="2400"/>
              <a:buChar char="●"/>
            </a:pPr>
            <a:r>
              <a:rPr lang="en-US" dirty="0" smtClean="0"/>
              <a:t>Response </a:t>
            </a:r>
            <a:r>
              <a:rPr lang="en-US" dirty="0"/>
              <a:t>rates</a:t>
            </a:r>
            <a:endParaRPr dirty="0"/>
          </a:p>
          <a:p>
            <a:pPr marL="609600" lvl="0" indent="-457200" algn="l" rtl="0">
              <a:lnSpc>
                <a:spcPct val="150000"/>
              </a:lnSpc>
              <a:spcBef>
                <a:spcPts val="0"/>
              </a:spcBef>
              <a:spcAft>
                <a:spcPts val="0"/>
              </a:spcAft>
              <a:buSzPts val="2400"/>
              <a:buChar char="●"/>
            </a:pPr>
            <a:r>
              <a:rPr lang="en-US" dirty="0"/>
              <a:t>Biases in answers</a:t>
            </a:r>
            <a:endParaRPr dirty="0"/>
          </a:p>
          <a:p>
            <a:pPr marL="609600" lvl="0" indent="-457200" algn="l" rtl="0">
              <a:lnSpc>
                <a:spcPct val="150000"/>
              </a:lnSpc>
              <a:spcBef>
                <a:spcPts val="0"/>
              </a:spcBef>
              <a:spcAft>
                <a:spcPts val="0"/>
              </a:spcAft>
              <a:buSzPts val="2400"/>
              <a:buChar char="●"/>
            </a:pPr>
            <a:r>
              <a:rPr lang="en-US" dirty="0"/>
              <a:t>Small number of observations</a:t>
            </a:r>
            <a:endParaRPr dirty="0"/>
          </a:p>
          <a:p>
            <a:pPr marL="0" lvl="0" indent="0" algn="l" rtl="0">
              <a:spcBef>
                <a:spcPts val="0"/>
              </a:spcBef>
              <a:spcAft>
                <a:spcPts val="210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188965" y="457201"/>
            <a:ext cx="4294582" cy="5468143"/>
          </a:xfrm>
          <a:prstGeom prst="rect">
            <a:avLst/>
          </a:prstGeom>
        </p:spPr>
      </p:pic>
      <p:pic>
        <p:nvPicPr>
          <p:cNvPr id="5" name="Picture 4"/>
          <p:cNvPicPr>
            <a:picLocks noChangeAspect="1"/>
          </p:cNvPicPr>
          <p:nvPr/>
        </p:nvPicPr>
        <p:blipFill>
          <a:blip r:embed="rId3"/>
          <a:stretch>
            <a:fillRect/>
          </a:stretch>
        </p:blipFill>
        <p:spPr>
          <a:xfrm>
            <a:off x="1447800" y="1822755"/>
            <a:ext cx="9056822" cy="3238500"/>
          </a:xfrm>
          <a:prstGeom prst="rect">
            <a:avLst/>
          </a:prstGeom>
        </p:spPr>
      </p:pic>
      <p:pic>
        <p:nvPicPr>
          <p:cNvPr id="7" name="Picture 6"/>
          <p:cNvPicPr>
            <a:picLocks noChangeAspect="1"/>
          </p:cNvPicPr>
          <p:nvPr/>
        </p:nvPicPr>
        <p:blipFill>
          <a:blip r:embed="rId4"/>
          <a:stretch>
            <a:fillRect/>
          </a:stretch>
        </p:blipFill>
        <p:spPr>
          <a:xfrm>
            <a:off x="1773820" y="423733"/>
            <a:ext cx="8730803" cy="6267450"/>
          </a:xfrm>
          <a:prstGeom prst="rect">
            <a:avLst/>
          </a:prstGeom>
        </p:spPr>
      </p:pic>
      <p:pic>
        <p:nvPicPr>
          <p:cNvPr id="8" name="Picture 7"/>
          <p:cNvPicPr>
            <a:picLocks noChangeAspect="1"/>
          </p:cNvPicPr>
          <p:nvPr/>
        </p:nvPicPr>
        <p:blipFill>
          <a:blip r:embed="rId5"/>
          <a:stretch>
            <a:fillRect/>
          </a:stretch>
        </p:blipFill>
        <p:spPr>
          <a:xfrm>
            <a:off x="1905001" y="307976"/>
            <a:ext cx="7871471" cy="6550025"/>
          </a:xfrm>
          <a:prstGeom prst="rect">
            <a:avLst/>
          </a:prstGeom>
        </p:spPr>
      </p:pic>
    </p:spTree>
    <p:extLst>
      <p:ext uri="{BB962C8B-B14F-4D97-AF65-F5344CB8AC3E}">
        <p14:creationId xmlns:p14="http://schemas.microsoft.com/office/powerpoint/2010/main" val="413398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 this class</a:t>
            </a:r>
            <a:endParaRPr lang="en-US" dirty="0"/>
          </a:p>
        </p:txBody>
      </p:sp>
      <p:sp>
        <p:nvSpPr>
          <p:cNvPr id="3" name="Content Placeholder 2"/>
          <p:cNvSpPr>
            <a:spLocks noGrp="1"/>
          </p:cNvSpPr>
          <p:nvPr>
            <p:ph idx="1"/>
          </p:nvPr>
        </p:nvSpPr>
        <p:spPr/>
        <p:txBody>
          <a:bodyPr>
            <a:normAutofit fontScale="62500" lnSpcReduction="20000"/>
          </a:bodyPr>
          <a:lstStyle/>
          <a:p>
            <a:pPr indent="0">
              <a:lnSpc>
                <a:spcPct val="120000"/>
              </a:lnSpc>
              <a:spcBef>
                <a:spcPts val="0"/>
              </a:spcBef>
            </a:pPr>
            <a:r>
              <a:rPr lang="en-US" sz="3700" dirty="0" smtClean="0"/>
              <a:t>What has been </a:t>
            </a:r>
            <a:r>
              <a:rPr lang="en-US" sz="3700" dirty="0" smtClean="0"/>
              <a:t>funded (</a:t>
            </a:r>
            <a:r>
              <a:rPr lang="en-US" sz="3700" dirty="0" smtClean="0">
                <a:solidFill>
                  <a:srgbClr val="FF0000"/>
                </a:solidFill>
              </a:rPr>
              <a:t>Transaction</a:t>
            </a:r>
            <a:r>
              <a:rPr lang="en-US" sz="3700" dirty="0" smtClean="0"/>
              <a:t>)</a:t>
            </a:r>
            <a:endParaRPr lang="en-US" sz="3700" dirty="0" smtClean="0"/>
          </a:p>
          <a:p>
            <a:pPr lvl="1" indent="0">
              <a:lnSpc>
                <a:spcPct val="120000"/>
              </a:lnSpc>
              <a:spcBef>
                <a:spcPts val="0"/>
              </a:spcBef>
            </a:pPr>
            <a:r>
              <a:rPr lang="en-US" sz="3700" dirty="0" smtClean="0"/>
              <a:t>Text documents </a:t>
            </a:r>
          </a:p>
          <a:p>
            <a:pPr lvl="1" indent="0">
              <a:lnSpc>
                <a:spcPct val="120000"/>
              </a:lnSpc>
              <a:spcBef>
                <a:spcPts val="0"/>
              </a:spcBef>
            </a:pPr>
            <a:r>
              <a:rPr lang="en-US" sz="3700" dirty="0" smtClean="0"/>
              <a:t>Text analysis</a:t>
            </a:r>
          </a:p>
          <a:p>
            <a:pPr indent="0">
              <a:lnSpc>
                <a:spcPct val="120000"/>
              </a:lnSpc>
              <a:spcBef>
                <a:spcPts val="0"/>
              </a:spcBef>
            </a:pPr>
            <a:r>
              <a:rPr lang="en-US" sz="3700" dirty="0" smtClean="0"/>
              <a:t>Who has been funded </a:t>
            </a:r>
          </a:p>
          <a:p>
            <a:pPr lvl="1" indent="0">
              <a:lnSpc>
                <a:spcPct val="120000"/>
              </a:lnSpc>
              <a:spcBef>
                <a:spcPts val="0"/>
              </a:spcBef>
            </a:pPr>
            <a:r>
              <a:rPr lang="en-US" sz="3700" dirty="0" smtClean="0"/>
              <a:t>HR records (individual (plus job title) x grant x pay period)</a:t>
            </a:r>
          </a:p>
          <a:p>
            <a:pPr indent="0">
              <a:lnSpc>
                <a:spcPct val="120000"/>
              </a:lnSpc>
              <a:spcBef>
                <a:spcPts val="0"/>
              </a:spcBef>
            </a:pPr>
            <a:r>
              <a:rPr lang="en-US" sz="3700" dirty="0" smtClean="0"/>
              <a:t>Inputs</a:t>
            </a:r>
          </a:p>
          <a:p>
            <a:pPr lvl="1" indent="0">
              <a:lnSpc>
                <a:spcPct val="120000"/>
              </a:lnSpc>
              <a:spcBef>
                <a:spcPts val="0"/>
              </a:spcBef>
            </a:pPr>
            <a:r>
              <a:rPr lang="en-US" sz="3700" dirty="0" smtClean="0"/>
              <a:t>Financial records (vendor x transaction x transaction period)</a:t>
            </a:r>
          </a:p>
          <a:p>
            <a:pPr indent="0">
              <a:lnSpc>
                <a:spcPct val="120000"/>
              </a:lnSpc>
              <a:spcBef>
                <a:spcPts val="0"/>
              </a:spcBef>
            </a:pPr>
            <a:r>
              <a:rPr lang="en-US" sz="3700" dirty="0" smtClean="0"/>
              <a:t>What are the results</a:t>
            </a:r>
          </a:p>
          <a:p>
            <a:pPr lvl="1" indent="0">
              <a:lnSpc>
                <a:spcPct val="120000"/>
              </a:lnSpc>
              <a:spcBef>
                <a:spcPts val="0"/>
              </a:spcBef>
            </a:pPr>
            <a:r>
              <a:rPr lang="en-US" sz="3700" dirty="0" smtClean="0"/>
              <a:t>Economic – Census and USPTO </a:t>
            </a:r>
            <a:r>
              <a:rPr lang="en-US" sz="3700" dirty="0" smtClean="0"/>
              <a:t>data (</a:t>
            </a:r>
            <a:r>
              <a:rPr lang="en-US" sz="3700" dirty="0" smtClean="0">
                <a:solidFill>
                  <a:srgbClr val="FF0000"/>
                </a:solidFill>
              </a:rPr>
              <a:t>Administrative</a:t>
            </a:r>
            <a:r>
              <a:rPr lang="en-US" sz="3700" dirty="0" smtClean="0"/>
              <a:t>)</a:t>
            </a:r>
            <a:endParaRPr lang="en-US" sz="3700" dirty="0" smtClean="0"/>
          </a:p>
          <a:p>
            <a:pPr lvl="1" indent="0">
              <a:lnSpc>
                <a:spcPct val="120000"/>
              </a:lnSpc>
              <a:spcBef>
                <a:spcPts val="0"/>
              </a:spcBef>
            </a:pPr>
            <a:r>
              <a:rPr lang="en-US" sz="3700" dirty="0" smtClean="0"/>
              <a:t>Scientific – Pubs/scientific communications</a:t>
            </a:r>
          </a:p>
          <a:p>
            <a:pPr lvl="1"/>
            <a:endParaRPr lang="en-US" dirty="0"/>
          </a:p>
        </p:txBody>
      </p:sp>
    </p:spTree>
    <p:extLst>
      <p:ext uri="{BB962C8B-B14F-4D97-AF65-F5344CB8AC3E}">
        <p14:creationId xmlns:p14="http://schemas.microsoft.com/office/powerpoint/2010/main" val="637340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4" descr="Y:\infographic\map.jpg"/>
          <p:cNvPicPr>
            <a:picLocks noChangeAspect="1" noChangeArrowheads="1"/>
          </p:cNvPicPr>
          <p:nvPr/>
        </p:nvPicPr>
        <p:blipFill>
          <a:blip r:embed="rId3"/>
          <a:srcRect/>
          <a:stretch>
            <a:fillRect/>
          </a:stretch>
        </p:blipFill>
        <p:spPr bwMode="auto">
          <a:xfrm>
            <a:off x="2286000" y="1676401"/>
            <a:ext cx="7610476" cy="3952875"/>
          </a:xfrm>
          <a:prstGeom prst="rect">
            <a:avLst/>
          </a:prstGeom>
          <a:noFill/>
        </p:spPr>
      </p:pic>
      <p:sp>
        <p:nvSpPr>
          <p:cNvPr id="2" name="Title 1"/>
          <p:cNvSpPr>
            <a:spLocks noGrp="1"/>
          </p:cNvSpPr>
          <p:nvPr>
            <p:ph type="title" idx="4294967295"/>
          </p:nvPr>
        </p:nvSpPr>
        <p:spPr>
          <a:xfrm>
            <a:off x="1524001" y="-14594"/>
            <a:ext cx="9143999" cy="982540"/>
          </a:xfrm>
        </p:spPr>
        <p:txBody>
          <a:bodyPr>
            <a:noAutofit/>
          </a:bodyPr>
          <a:lstStyle/>
          <a:p>
            <a:r>
              <a:rPr lang="en-US" sz="4400" dirty="0"/>
              <a:t>The Empirical Framework: Big Data</a:t>
            </a:r>
            <a:endParaRPr lang="en-US" sz="2400" dirty="0"/>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6152" y="3926793"/>
            <a:ext cx="1988751" cy="1819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7676" y="2491347"/>
            <a:ext cx="1828800" cy="14709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3812051" y="1459495"/>
            <a:ext cx="4184171" cy="4996178"/>
            <a:chOff x="2234151" y="533400"/>
            <a:chExt cx="4547649" cy="5791200"/>
          </a:xfrm>
        </p:grpSpPr>
        <p:pic>
          <p:nvPicPr>
            <p:cNvPr id="13" name="Picture 8" descr="Y:\infographic\employ.png"/>
            <p:cNvPicPr>
              <a:picLocks noChangeAspect="1" noChangeArrowheads="1"/>
            </p:cNvPicPr>
            <p:nvPr/>
          </p:nvPicPr>
          <p:blipFill>
            <a:blip r:embed="rId6"/>
            <a:srcRect/>
            <a:stretch>
              <a:fillRect/>
            </a:stretch>
          </p:blipFill>
          <p:spPr bwMode="auto">
            <a:xfrm>
              <a:off x="2767551" y="1981200"/>
              <a:ext cx="1352490" cy="1529451"/>
            </a:xfrm>
            <a:prstGeom prst="rect">
              <a:avLst/>
            </a:prstGeom>
            <a:noFill/>
          </p:spPr>
        </p:pic>
        <p:pic>
          <p:nvPicPr>
            <p:cNvPr id="14" name="Picture 2" descr="Y:\infographic\paysfor.png"/>
            <p:cNvPicPr>
              <a:picLocks noChangeAspect="1" noChangeArrowheads="1"/>
            </p:cNvPicPr>
            <p:nvPr/>
          </p:nvPicPr>
          <p:blipFill>
            <a:blip r:embed="rId7"/>
            <a:srcRect/>
            <a:stretch>
              <a:fillRect/>
            </a:stretch>
          </p:blipFill>
          <p:spPr bwMode="auto">
            <a:xfrm>
              <a:off x="4367751" y="2362200"/>
              <a:ext cx="614238" cy="2743200"/>
            </a:xfrm>
            <a:prstGeom prst="rect">
              <a:avLst/>
            </a:prstGeom>
            <a:noFill/>
          </p:spPr>
        </p:pic>
        <p:pic>
          <p:nvPicPr>
            <p:cNvPr id="15" name="Picture 3" descr="Y:\infographic\people.png"/>
            <p:cNvPicPr>
              <a:picLocks noChangeAspect="1" noChangeArrowheads="1"/>
            </p:cNvPicPr>
            <p:nvPr/>
          </p:nvPicPr>
          <p:blipFill>
            <a:blip r:embed="rId8">
              <a:duotone>
                <a:prstClr val="black"/>
                <a:schemeClr val="accent2">
                  <a:tint val="45000"/>
                  <a:satMod val="400000"/>
                </a:schemeClr>
              </a:duotone>
            </a:blip>
            <a:srcRect/>
            <a:stretch>
              <a:fillRect/>
            </a:stretch>
          </p:blipFill>
          <p:spPr bwMode="auto">
            <a:xfrm>
              <a:off x="3605751" y="533400"/>
              <a:ext cx="2009775" cy="1668492"/>
            </a:xfrm>
            <a:prstGeom prst="rect">
              <a:avLst/>
            </a:prstGeom>
            <a:noFill/>
          </p:spPr>
        </p:pic>
        <p:pic>
          <p:nvPicPr>
            <p:cNvPr id="16" name="Picture 4" descr="Y:\infographic\produceuse.png"/>
            <p:cNvPicPr>
              <a:picLocks noChangeAspect="1" noChangeArrowheads="1"/>
            </p:cNvPicPr>
            <p:nvPr/>
          </p:nvPicPr>
          <p:blipFill>
            <a:blip r:embed="rId9"/>
            <a:srcRect/>
            <a:stretch>
              <a:fillRect/>
            </a:stretch>
          </p:blipFill>
          <p:spPr bwMode="auto">
            <a:xfrm>
              <a:off x="4977351" y="1905000"/>
              <a:ext cx="1358811" cy="1529452"/>
            </a:xfrm>
            <a:prstGeom prst="rect">
              <a:avLst/>
            </a:prstGeom>
            <a:noFill/>
          </p:spPr>
        </p:pic>
        <p:pic>
          <p:nvPicPr>
            <p:cNvPr id="17" name="Picture 5" descr="Y:\infographic\products.png"/>
            <p:cNvPicPr>
              <a:picLocks noChangeAspect="1" noChangeArrowheads="1"/>
            </p:cNvPicPr>
            <p:nvPr/>
          </p:nvPicPr>
          <p:blipFill>
            <a:blip r:embed="rId10"/>
            <a:srcRect/>
            <a:stretch>
              <a:fillRect/>
            </a:stretch>
          </p:blipFill>
          <p:spPr bwMode="auto">
            <a:xfrm>
              <a:off x="5663151" y="3048000"/>
              <a:ext cx="1118649" cy="1276650"/>
            </a:xfrm>
            <a:prstGeom prst="rect">
              <a:avLst/>
            </a:prstGeom>
            <a:noFill/>
          </p:spPr>
        </p:pic>
        <p:pic>
          <p:nvPicPr>
            <p:cNvPr id="18" name="Picture 6" descr="Y:\infographic\supports.png"/>
            <p:cNvPicPr>
              <a:picLocks noChangeAspect="1" noChangeArrowheads="1"/>
            </p:cNvPicPr>
            <p:nvPr/>
          </p:nvPicPr>
          <p:blipFill>
            <a:blip r:embed="rId11"/>
            <a:srcRect/>
            <a:stretch>
              <a:fillRect/>
            </a:stretch>
          </p:blipFill>
          <p:spPr bwMode="auto">
            <a:xfrm>
              <a:off x="4977351" y="4038600"/>
              <a:ext cx="1440971" cy="1611612"/>
            </a:xfrm>
            <a:prstGeom prst="rect">
              <a:avLst/>
            </a:prstGeom>
            <a:noFill/>
          </p:spPr>
        </p:pic>
        <p:pic>
          <p:nvPicPr>
            <p:cNvPr id="19" name="Picture 7" descr="Y:\infographic\awardedto.png"/>
            <p:cNvPicPr>
              <a:picLocks noChangeAspect="1" noChangeArrowheads="1"/>
            </p:cNvPicPr>
            <p:nvPr/>
          </p:nvPicPr>
          <p:blipFill>
            <a:blip r:embed="rId12"/>
            <a:srcRect/>
            <a:stretch>
              <a:fillRect/>
            </a:stretch>
          </p:blipFill>
          <p:spPr bwMode="auto">
            <a:xfrm>
              <a:off x="2691351" y="3962400"/>
              <a:ext cx="1440971" cy="1611612"/>
            </a:xfrm>
            <a:prstGeom prst="rect">
              <a:avLst/>
            </a:prstGeom>
            <a:noFill/>
          </p:spPr>
        </p:pic>
        <p:pic>
          <p:nvPicPr>
            <p:cNvPr id="20" name="Picture 9" descr="Y:\infographic\funding.png"/>
            <p:cNvPicPr>
              <a:picLocks noChangeAspect="1" noChangeArrowheads="1"/>
            </p:cNvPicPr>
            <p:nvPr/>
          </p:nvPicPr>
          <p:blipFill>
            <a:blip r:embed="rId13"/>
            <a:srcRect/>
            <a:stretch>
              <a:fillRect/>
            </a:stretch>
          </p:blipFill>
          <p:spPr bwMode="auto">
            <a:xfrm>
              <a:off x="3986751" y="5250192"/>
              <a:ext cx="1150249" cy="1074408"/>
            </a:xfrm>
            <a:prstGeom prst="rect">
              <a:avLst/>
            </a:prstGeom>
            <a:noFill/>
          </p:spPr>
        </p:pic>
        <p:pic>
          <p:nvPicPr>
            <p:cNvPr id="21" name="Picture 10" descr="Y:\infographic\institutions.png"/>
            <p:cNvPicPr>
              <a:picLocks noChangeAspect="1" noChangeArrowheads="1"/>
            </p:cNvPicPr>
            <p:nvPr/>
          </p:nvPicPr>
          <p:blipFill>
            <a:blip r:embed="rId14"/>
            <a:srcRect/>
            <a:stretch>
              <a:fillRect/>
            </a:stretch>
          </p:blipFill>
          <p:spPr bwMode="auto">
            <a:xfrm>
              <a:off x="2234151" y="2895600"/>
              <a:ext cx="1264009" cy="1422010"/>
            </a:xfrm>
            <a:prstGeom prst="rect">
              <a:avLst/>
            </a:prstGeom>
            <a:noFill/>
          </p:spPr>
        </p:pic>
      </p:grpSp>
      <p:pic>
        <p:nvPicPr>
          <p:cNvPr id="5"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06016" y="972066"/>
            <a:ext cx="2352121" cy="1670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1"/>
          <p:cNvPicPr>
            <a:picLocks noChangeAspect="1"/>
          </p:cNvPicPr>
          <p:nvPr/>
        </p:nvPicPr>
        <p:blipFill>
          <a:blip r:embed="rId16"/>
          <a:stretch>
            <a:fillRect/>
          </a:stretch>
        </p:blipFill>
        <p:spPr>
          <a:xfrm>
            <a:off x="1875829" y="4866445"/>
            <a:ext cx="3622773" cy="1789926"/>
          </a:xfrm>
          <a:prstGeom prst="rect">
            <a:avLst/>
          </a:prstGeom>
        </p:spPr>
      </p:pic>
      <p:pic>
        <p:nvPicPr>
          <p:cNvPr id="4" name="Picture 3"/>
          <p:cNvPicPr>
            <a:picLocks noChangeAspect="1"/>
          </p:cNvPicPr>
          <p:nvPr/>
        </p:nvPicPr>
        <p:blipFill>
          <a:blip r:embed="rId17"/>
          <a:stretch>
            <a:fillRect/>
          </a:stretch>
        </p:blipFill>
        <p:spPr>
          <a:xfrm>
            <a:off x="4724037" y="1108522"/>
            <a:ext cx="2403876" cy="2313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18"/>
          <a:stretch>
            <a:fillRect/>
          </a:stretch>
        </p:blipFill>
        <p:spPr>
          <a:xfrm>
            <a:off x="5965072" y="5035350"/>
            <a:ext cx="2255431" cy="1709060"/>
          </a:xfrm>
          <a:prstGeom prst="rect">
            <a:avLst/>
          </a:prstGeom>
        </p:spPr>
      </p:pic>
    </p:spTree>
    <p:extLst>
      <p:ext uri="{BB962C8B-B14F-4D97-AF65-F5344CB8AC3E}">
        <p14:creationId xmlns:p14="http://schemas.microsoft.com/office/powerpoint/2010/main" val="4003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infrastructure</a:t>
            </a:r>
            <a:endParaRPr lang="en-US" dirty="0"/>
          </a:p>
        </p:txBody>
      </p:sp>
      <p:sp>
        <p:nvSpPr>
          <p:cNvPr id="3" name="Content Placeholder 2"/>
          <p:cNvSpPr>
            <a:spLocks noGrp="1"/>
          </p:cNvSpPr>
          <p:nvPr>
            <p:ph idx="1"/>
          </p:nvPr>
        </p:nvSpPr>
        <p:spPr/>
        <p:txBody>
          <a:bodyPr>
            <a:normAutofit fontScale="62500" lnSpcReduction="20000"/>
          </a:bodyPr>
          <a:lstStyle/>
          <a:p>
            <a:pPr indent="0">
              <a:lnSpc>
                <a:spcPct val="120000"/>
              </a:lnSpc>
              <a:spcBef>
                <a:spcPts val="0"/>
              </a:spcBef>
            </a:pPr>
            <a:r>
              <a:rPr lang="en-US" sz="3700" dirty="0" smtClean="0">
                <a:solidFill>
                  <a:srgbClr val="FF0000"/>
                </a:solidFill>
              </a:rPr>
              <a:t>What has been funded</a:t>
            </a:r>
          </a:p>
          <a:p>
            <a:pPr lvl="1" indent="0">
              <a:lnSpc>
                <a:spcPct val="120000"/>
              </a:lnSpc>
              <a:spcBef>
                <a:spcPts val="0"/>
              </a:spcBef>
            </a:pPr>
            <a:r>
              <a:rPr lang="en-US" sz="3700" dirty="0" smtClean="0">
                <a:solidFill>
                  <a:srgbClr val="FF0000"/>
                </a:solidFill>
              </a:rPr>
              <a:t>Text documents </a:t>
            </a:r>
          </a:p>
          <a:p>
            <a:pPr lvl="1" indent="0">
              <a:lnSpc>
                <a:spcPct val="120000"/>
              </a:lnSpc>
              <a:spcBef>
                <a:spcPts val="0"/>
              </a:spcBef>
            </a:pPr>
            <a:r>
              <a:rPr lang="en-US" sz="3700" dirty="0" smtClean="0">
                <a:solidFill>
                  <a:srgbClr val="FF0000"/>
                </a:solidFill>
              </a:rPr>
              <a:t>Text analysis</a:t>
            </a:r>
          </a:p>
          <a:p>
            <a:pPr indent="0">
              <a:lnSpc>
                <a:spcPct val="120000"/>
              </a:lnSpc>
              <a:spcBef>
                <a:spcPts val="0"/>
              </a:spcBef>
            </a:pPr>
            <a:r>
              <a:rPr lang="en-US" sz="3700" dirty="0" smtClean="0"/>
              <a:t>Who has been funded </a:t>
            </a:r>
          </a:p>
          <a:p>
            <a:pPr lvl="1" indent="0">
              <a:lnSpc>
                <a:spcPct val="120000"/>
              </a:lnSpc>
              <a:spcBef>
                <a:spcPts val="0"/>
              </a:spcBef>
            </a:pPr>
            <a:r>
              <a:rPr lang="en-US" sz="3700" dirty="0" smtClean="0"/>
              <a:t>HR records (individual (plus job title) x grant x pay period)</a:t>
            </a:r>
          </a:p>
          <a:p>
            <a:pPr indent="0">
              <a:lnSpc>
                <a:spcPct val="120000"/>
              </a:lnSpc>
              <a:spcBef>
                <a:spcPts val="0"/>
              </a:spcBef>
            </a:pPr>
            <a:r>
              <a:rPr lang="en-US" sz="3700" dirty="0" smtClean="0"/>
              <a:t>Inputs</a:t>
            </a:r>
          </a:p>
          <a:p>
            <a:pPr lvl="1" indent="0">
              <a:lnSpc>
                <a:spcPct val="120000"/>
              </a:lnSpc>
              <a:spcBef>
                <a:spcPts val="0"/>
              </a:spcBef>
            </a:pPr>
            <a:r>
              <a:rPr lang="en-US" sz="3700" dirty="0" smtClean="0"/>
              <a:t>Financial records (vendor x transaction x transaction period)</a:t>
            </a:r>
          </a:p>
          <a:p>
            <a:pPr indent="0">
              <a:lnSpc>
                <a:spcPct val="120000"/>
              </a:lnSpc>
              <a:spcBef>
                <a:spcPts val="0"/>
              </a:spcBef>
            </a:pPr>
            <a:r>
              <a:rPr lang="en-US" sz="3700" dirty="0" smtClean="0"/>
              <a:t>What are the results</a:t>
            </a:r>
          </a:p>
          <a:p>
            <a:pPr lvl="1" indent="0">
              <a:lnSpc>
                <a:spcPct val="120000"/>
              </a:lnSpc>
              <a:spcBef>
                <a:spcPts val="0"/>
              </a:spcBef>
            </a:pPr>
            <a:r>
              <a:rPr lang="en-US" sz="3700" dirty="0" smtClean="0"/>
              <a:t>Economic – Census and USPTO data</a:t>
            </a:r>
          </a:p>
          <a:p>
            <a:pPr lvl="1" indent="0">
              <a:lnSpc>
                <a:spcPct val="120000"/>
              </a:lnSpc>
              <a:spcBef>
                <a:spcPts val="0"/>
              </a:spcBef>
            </a:pPr>
            <a:r>
              <a:rPr lang="en-US" sz="3700" dirty="0" smtClean="0"/>
              <a:t>Scientific – Pubs/scientific communications</a:t>
            </a:r>
          </a:p>
          <a:p>
            <a:pPr lvl="1"/>
            <a:endParaRPr lang="en-US" dirty="0"/>
          </a:p>
        </p:txBody>
      </p:sp>
    </p:spTree>
    <p:extLst>
      <p:ext uri="{BB962C8B-B14F-4D97-AF65-F5344CB8AC3E}">
        <p14:creationId xmlns:p14="http://schemas.microsoft.com/office/powerpoint/2010/main" val="23764272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1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What has been funded</a:t>
            </a:r>
            <a:endParaRPr lang="en-US" dirty="0"/>
          </a:p>
        </p:txBody>
      </p:sp>
      <p:pic>
        <p:nvPicPr>
          <p:cNvPr id="5" name="Picture 4"/>
          <p:cNvPicPr>
            <a:picLocks noChangeAspect="1"/>
          </p:cNvPicPr>
          <p:nvPr/>
        </p:nvPicPr>
        <p:blipFill>
          <a:blip r:embed="rId2"/>
          <a:stretch>
            <a:fillRect/>
          </a:stretch>
        </p:blipFill>
        <p:spPr>
          <a:xfrm>
            <a:off x="2133601" y="2133601"/>
            <a:ext cx="7442355" cy="3677091"/>
          </a:xfrm>
          <a:prstGeom prst="rect">
            <a:avLst/>
          </a:prstGeom>
        </p:spPr>
      </p:pic>
      <p:pic>
        <p:nvPicPr>
          <p:cNvPr id="3" name="Picture 2"/>
          <p:cNvPicPr>
            <a:picLocks noChangeAspect="1"/>
          </p:cNvPicPr>
          <p:nvPr/>
        </p:nvPicPr>
        <p:blipFill>
          <a:blip r:embed="rId3"/>
          <a:stretch>
            <a:fillRect/>
          </a:stretch>
        </p:blipFill>
        <p:spPr>
          <a:xfrm>
            <a:off x="3048001" y="1295401"/>
            <a:ext cx="6886297" cy="5218113"/>
          </a:xfrm>
          <a:prstGeom prst="rect">
            <a:avLst/>
          </a:prstGeom>
        </p:spPr>
      </p:pic>
    </p:spTree>
    <p:extLst>
      <p:ext uri="{BB962C8B-B14F-4D97-AF65-F5344CB8AC3E}">
        <p14:creationId xmlns:p14="http://schemas.microsoft.com/office/powerpoint/2010/main" val="22256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smtClean="0"/>
              <a:t>Outline</a:t>
            </a:r>
            <a:endParaRPr dirty="0"/>
          </a:p>
        </p:txBody>
      </p:sp>
      <p:sp>
        <p:nvSpPr>
          <p:cNvPr id="200" name="Google Shape;200;p3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609600" marR="0" lvl="0" indent="-457200" algn="l" rtl="0">
              <a:lnSpc>
                <a:spcPct val="150000"/>
              </a:lnSpc>
              <a:spcBef>
                <a:spcPts val="0"/>
              </a:spcBef>
              <a:spcAft>
                <a:spcPts val="0"/>
              </a:spcAft>
              <a:buSzPts val="2400"/>
              <a:buChar char="●"/>
            </a:pPr>
            <a:r>
              <a:rPr lang="en-US" dirty="0" smtClean="0"/>
              <a:t>Context</a:t>
            </a:r>
            <a:endParaRPr dirty="0"/>
          </a:p>
          <a:p>
            <a:pPr marL="609600" marR="0" lvl="0" indent="-457200" algn="l" rtl="0">
              <a:lnSpc>
                <a:spcPct val="150000"/>
              </a:lnSpc>
              <a:spcBef>
                <a:spcPts val="0"/>
              </a:spcBef>
              <a:spcAft>
                <a:spcPts val="0"/>
              </a:spcAft>
              <a:buSzPts val="2400"/>
              <a:buChar char="●"/>
            </a:pPr>
            <a:r>
              <a:rPr lang="en-US" dirty="0" smtClean="0"/>
              <a:t>Types of data</a:t>
            </a:r>
          </a:p>
          <a:p>
            <a:pPr marL="609600" marR="0" lvl="0" indent="-457200" algn="l" rtl="0">
              <a:lnSpc>
                <a:spcPct val="150000"/>
              </a:lnSpc>
              <a:spcBef>
                <a:spcPts val="0"/>
              </a:spcBef>
              <a:spcAft>
                <a:spcPts val="0"/>
              </a:spcAft>
              <a:buSzPts val="2400"/>
              <a:buChar char="●"/>
            </a:pPr>
            <a:r>
              <a:rPr lang="en-US" dirty="0" smtClean="0"/>
              <a:t>Measurement </a:t>
            </a:r>
          </a:p>
          <a:p>
            <a:pPr marL="609600" marR="0" lvl="0" indent="-457200" algn="l" rtl="0">
              <a:lnSpc>
                <a:spcPct val="150000"/>
              </a:lnSpc>
              <a:spcBef>
                <a:spcPts val="0"/>
              </a:spcBef>
              <a:spcAft>
                <a:spcPts val="0"/>
              </a:spcAft>
              <a:buSzPts val="2400"/>
              <a:buChar char="●"/>
            </a:pPr>
            <a:r>
              <a:rPr lang="en-US" dirty="0" smtClean="0"/>
              <a:t>Inference </a:t>
            </a:r>
            <a:endParaRPr dirty="0"/>
          </a:p>
          <a:p>
            <a:pPr marL="609600" marR="0" lvl="0" indent="-457200" algn="l" rtl="0">
              <a:lnSpc>
                <a:spcPct val="150000"/>
              </a:lnSpc>
              <a:spcBef>
                <a:spcPts val="0"/>
              </a:spcBef>
              <a:spcAft>
                <a:spcPts val="0"/>
              </a:spcAft>
              <a:buSzPts val="2400"/>
              <a:buChar char="●"/>
            </a:pPr>
            <a:r>
              <a:rPr lang="en-US" dirty="0" smtClean="0"/>
              <a:t>Project Scoping</a:t>
            </a:r>
            <a:endParaRPr dirty="0"/>
          </a:p>
          <a:p>
            <a:pPr marL="0" marR="0" lvl="0" indent="0" algn="l" rtl="0">
              <a:lnSpc>
                <a:spcPct val="150000"/>
              </a:lnSpc>
              <a:spcBef>
                <a:spcPts val="0"/>
              </a:spcBef>
              <a:spcAft>
                <a:spcPts val="0"/>
              </a:spcAft>
              <a:buNone/>
            </a:pPr>
            <a:endParaRPr dirty="0"/>
          </a:p>
          <a:p>
            <a:pPr marL="0" lvl="0" indent="0" algn="l" rtl="0">
              <a:spcBef>
                <a:spcPts val="0"/>
              </a:spcBef>
              <a:spcAft>
                <a:spcPts val="2100"/>
              </a:spcAft>
              <a:buNone/>
            </a:pP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159634" y="1695235"/>
            <a:ext cx="10368418" cy="4676068"/>
          </a:xfrm>
          <a:prstGeom prst="rect">
            <a:avLst/>
          </a:prstGeom>
        </p:spPr>
      </p:pic>
      <p:pic>
        <p:nvPicPr>
          <p:cNvPr id="5" name="Picture 4"/>
          <p:cNvPicPr>
            <a:picLocks noChangeAspect="1"/>
          </p:cNvPicPr>
          <p:nvPr/>
        </p:nvPicPr>
        <p:blipFill>
          <a:blip r:embed="rId3"/>
          <a:stretch>
            <a:fillRect/>
          </a:stretch>
        </p:blipFill>
        <p:spPr>
          <a:xfrm>
            <a:off x="1418084" y="739739"/>
            <a:ext cx="9355731" cy="4953683"/>
          </a:xfrm>
          <a:prstGeom prst="rect">
            <a:avLst/>
          </a:prstGeom>
        </p:spPr>
      </p:pic>
    </p:spTree>
    <p:extLst>
      <p:ext uri="{BB962C8B-B14F-4D97-AF65-F5344CB8AC3E}">
        <p14:creationId xmlns:p14="http://schemas.microsoft.com/office/powerpoint/2010/main" val="218122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infrastructure</a:t>
            </a:r>
            <a:endParaRPr lang="en-US" dirty="0"/>
          </a:p>
        </p:txBody>
      </p:sp>
      <p:sp>
        <p:nvSpPr>
          <p:cNvPr id="3" name="Content Placeholder 2"/>
          <p:cNvSpPr>
            <a:spLocks noGrp="1"/>
          </p:cNvSpPr>
          <p:nvPr>
            <p:ph idx="1"/>
          </p:nvPr>
        </p:nvSpPr>
        <p:spPr/>
        <p:txBody>
          <a:bodyPr>
            <a:normAutofit fontScale="62500" lnSpcReduction="20000"/>
          </a:bodyPr>
          <a:lstStyle/>
          <a:p>
            <a:pPr indent="0">
              <a:lnSpc>
                <a:spcPct val="120000"/>
              </a:lnSpc>
              <a:spcBef>
                <a:spcPts val="0"/>
              </a:spcBef>
            </a:pPr>
            <a:r>
              <a:rPr lang="en-US" sz="3700" dirty="0" smtClean="0"/>
              <a:t>What has been funded</a:t>
            </a:r>
          </a:p>
          <a:p>
            <a:pPr lvl="1" indent="0">
              <a:lnSpc>
                <a:spcPct val="120000"/>
              </a:lnSpc>
              <a:spcBef>
                <a:spcPts val="0"/>
              </a:spcBef>
            </a:pPr>
            <a:r>
              <a:rPr lang="en-US" sz="3700" dirty="0" smtClean="0"/>
              <a:t>Text documents </a:t>
            </a:r>
          </a:p>
          <a:p>
            <a:pPr lvl="1" indent="0">
              <a:lnSpc>
                <a:spcPct val="120000"/>
              </a:lnSpc>
              <a:spcBef>
                <a:spcPts val="0"/>
              </a:spcBef>
            </a:pPr>
            <a:r>
              <a:rPr lang="en-US" sz="3700" dirty="0" smtClean="0"/>
              <a:t>Text analysis</a:t>
            </a:r>
          </a:p>
          <a:p>
            <a:pPr indent="0">
              <a:lnSpc>
                <a:spcPct val="120000"/>
              </a:lnSpc>
              <a:spcBef>
                <a:spcPts val="0"/>
              </a:spcBef>
            </a:pPr>
            <a:r>
              <a:rPr lang="en-US" sz="3700" dirty="0" smtClean="0">
                <a:solidFill>
                  <a:srgbClr val="FF0000"/>
                </a:solidFill>
              </a:rPr>
              <a:t>Who has been funded </a:t>
            </a:r>
          </a:p>
          <a:p>
            <a:pPr lvl="1" indent="0">
              <a:lnSpc>
                <a:spcPct val="120000"/>
              </a:lnSpc>
              <a:spcBef>
                <a:spcPts val="0"/>
              </a:spcBef>
            </a:pPr>
            <a:r>
              <a:rPr lang="en-US" sz="3700" dirty="0" smtClean="0">
                <a:solidFill>
                  <a:srgbClr val="FF0000"/>
                </a:solidFill>
              </a:rPr>
              <a:t>HR records (individual (plus job title) x grant x pay period)</a:t>
            </a:r>
          </a:p>
          <a:p>
            <a:pPr indent="0">
              <a:lnSpc>
                <a:spcPct val="120000"/>
              </a:lnSpc>
              <a:spcBef>
                <a:spcPts val="0"/>
              </a:spcBef>
            </a:pPr>
            <a:r>
              <a:rPr lang="en-US" sz="3700" dirty="0" smtClean="0"/>
              <a:t>Inputs</a:t>
            </a:r>
          </a:p>
          <a:p>
            <a:pPr lvl="1" indent="0">
              <a:lnSpc>
                <a:spcPct val="120000"/>
              </a:lnSpc>
              <a:spcBef>
                <a:spcPts val="0"/>
              </a:spcBef>
            </a:pPr>
            <a:r>
              <a:rPr lang="en-US" sz="3700" dirty="0" smtClean="0"/>
              <a:t>Financial records (vendor x transaction x transaction period)</a:t>
            </a:r>
          </a:p>
          <a:p>
            <a:pPr indent="0">
              <a:lnSpc>
                <a:spcPct val="120000"/>
              </a:lnSpc>
              <a:spcBef>
                <a:spcPts val="0"/>
              </a:spcBef>
            </a:pPr>
            <a:r>
              <a:rPr lang="en-US" sz="3700" dirty="0" smtClean="0"/>
              <a:t>What are the results</a:t>
            </a:r>
          </a:p>
          <a:p>
            <a:pPr lvl="1" indent="0">
              <a:lnSpc>
                <a:spcPct val="120000"/>
              </a:lnSpc>
              <a:spcBef>
                <a:spcPts val="0"/>
              </a:spcBef>
            </a:pPr>
            <a:r>
              <a:rPr lang="en-US" sz="3700" dirty="0" smtClean="0"/>
              <a:t>Economic – Census and USPTO data</a:t>
            </a:r>
          </a:p>
          <a:p>
            <a:pPr lvl="1" indent="0">
              <a:lnSpc>
                <a:spcPct val="120000"/>
              </a:lnSpc>
              <a:spcBef>
                <a:spcPts val="0"/>
              </a:spcBef>
            </a:pPr>
            <a:r>
              <a:rPr lang="en-US" sz="3700" dirty="0" smtClean="0"/>
              <a:t>Scientific – Pubs/scientific communications</a:t>
            </a:r>
          </a:p>
          <a:p>
            <a:pPr lvl="1"/>
            <a:endParaRPr lang="en-US" dirty="0"/>
          </a:p>
        </p:txBody>
      </p:sp>
    </p:spTree>
    <p:extLst>
      <p:ext uri="{BB962C8B-B14F-4D97-AF65-F5344CB8AC3E}">
        <p14:creationId xmlns:p14="http://schemas.microsoft.com/office/powerpoint/2010/main" val="36294112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98841" y="351402"/>
            <a:ext cx="1828800" cy="457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Agency</a:t>
            </a:r>
            <a:endParaRPr lang="en-US" dirty="0">
              <a:solidFill>
                <a:schemeClr val="tx1"/>
              </a:solidFill>
            </a:endParaRPr>
          </a:p>
        </p:txBody>
      </p:sp>
      <p:sp>
        <p:nvSpPr>
          <p:cNvPr id="5" name="Rounded Rectangle 4"/>
          <p:cNvSpPr/>
          <p:nvPr/>
        </p:nvSpPr>
        <p:spPr>
          <a:xfrm>
            <a:off x="4898526" y="1143000"/>
            <a:ext cx="1828800" cy="4572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Institution</a:t>
            </a:r>
            <a:endParaRPr lang="en-US" dirty="0">
              <a:solidFill>
                <a:schemeClr val="tx1"/>
              </a:solidFill>
            </a:endParaRPr>
          </a:p>
        </p:txBody>
      </p:sp>
      <p:sp>
        <p:nvSpPr>
          <p:cNvPr id="6" name="Cross 5"/>
          <p:cNvSpPr/>
          <p:nvPr/>
        </p:nvSpPr>
        <p:spPr>
          <a:xfrm>
            <a:off x="4936941" y="1826646"/>
            <a:ext cx="1752600" cy="609600"/>
          </a:xfrm>
          <a:prstGeom prst="plus">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Financial System</a:t>
            </a:r>
            <a:endParaRPr lang="en-US" i="1" dirty="0">
              <a:solidFill>
                <a:schemeClr val="tx1"/>
              </a:solidFill>
            </a:endParaRPr>
          </a:p>
        </p:txBody>
      </p:sp>
      <p:sp>
        <p:nvSpPr>
          <p:cNvPr id="7" name="Can 6"/>
          <p:cNvSpPr/>
          <p:nvPr/>
        </p:nvSpPr>
        <p:spPr>
          <a:xfrm>
            <a:off x="8348623" y="1828800"/>
            <a:ext cx="1600200" cy="608076"/>
          </a:xfrm>
          <a:prstGeom prst="ca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Institutional Support</a:t>
            </a:r>
            <a:endParaRPr lang="en-US" i="1" dirty="0">
              <a:solidFill>
                <a:schemeClr val="tx1"/>
              </a:solidFill>
            </a:endParaRPr>
          </a:p>
        </p:txBody>
      </p:sp>
      <p:sp>
        <p:nvSpPr>
          <p:cNvPr id="8" name="Can 7"/>
          <p:cNvSpPr/>
          <p:nvPr/>
        </p:nvSpPr>
        <p:spPr>
          <a:xfrm>
            <a:off x="2971800" y="2971800"/>
            <a:ext cx="1676400" cy="685800"/>
          </a:xfrm>
          <a:prstGeom prst="ca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HR System</a:t>
            </a:r>
            <a:endParaRPr lang="en-US" i="1" dirty="0">
              <a:solidFill>
                <a:schemeClr val="tx1"/>
              </a:solidFill>
            </a:endParaRPr>
          </a:p>
        </p:txBody>
      </p:sp>
      <p:sp>
        <p:nvSpPr>
          <p:cNvPr id="10" name="Can 9"/>
          <p:cNvSpPr/>
          <p:nvPr/>
        </p:nvSpPr>
        <p:spPr>
          <a:xfrm>
            <a:off x="5012826" y="2971800"/>
            <a:ext cx="1600200" cy="685800"/>
          </a:xfrm>
          <a:prstGeom prst="ca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Procurement System</a:t>
            </a:r>
            <a:endParaRPr lang="en-US" i="1" dirty="0">
              <a:solidFill>
                <a:schemeClr val="tx1"/>
              </a:solidFill>
            </a:endParaRPr>
          </a:p>
        </p:txBody>
      </p:sp>
      <p:sp>
        <p:nvSpPr>
          <p:cNvPr id="11" name="Can 10"/>
          <p:cNvSpPr/>
          <p:nvPr/>
        </p:nvSpPr>
        <p:spPr>
          <a:xfrm>
            <a:off x="7124700" y="2971800"/>
            <a:ext cx="1600200" cy="685800"/>
          </a:xfrm>
          <a:prstGeom prst="ca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Subcontracting System</a:t>
            </a:r>
            <a:endParaRPr lang="en-US" i="1" dirty="0">
              <a:solidFill>
                <a:schemeClr val="tx1"/>
              </a:solidFill>
            </a:endParaRPr>
          </a:p>
        </p:txBody>
      </p:sp>
      <p:sp>
        <p:nvSpPr>
          <p:cNvPr id="12" name="Flowchart: Manual Operation 11"/>
          <p:cNvSpPr/>
          <p:nvPr/>
        </p:nvSpPr>
        <p:spPr>
          <a:xfrm>
            <a:off x="2971800" y="4189476"/>
            <a:ext cx="1676400" cy="458724"/>
          </a:xfrm>
          <a:prstGeom prst="flowChartManualOperatio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Personnel</a:t>
            </a:r>
            <a:endParaRPr lang="en-US" dirty="0">
              <a:solidFill>
                <a:schemeClr val="tx1"/>
              </a:solidFill>
            </a:endParaRPr>
          </a:p>
        </p:txBody>
      </p:sp>
      <p:sp>
        <p:nvSpPr>
          <p:cNvPr id="13" name="Flowchart: Manual Operation 12"/>
          <p:cNvSpPr/>
          <p:nvPr/>
        </p:nvSpPr>
        <p:spPr>
          <a:xfrm>
            <a:off x="5012826" y="4189476"/>
            <a:ext cx="1600200" cy="458724"/>
          </a:xfrm>
          <a:prstGeom prst="flowChartManualOperatio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Vendor</a:t>
            </a:r>
            <a:endParaRPr lang="en-US" dirty="0">
              <a:solidFill>
                <a:schemeClr val="tx1"/>
              </a:solidFill>
            </a:endParaRPr>
          </a:p>
        </p:txBody>
      </p:sp>
      <p:sp>
        <p:nvSpPr>
          <p:cNvPr id="14" name="Flowchart: Manual Operation 13"/>
          <p:cNvSpPr/>
          <p:nvPr/>
        </p:nvSpPr>
        <p:spPr>
          <a:xfrm>
            <a:off x="7124700" y="4189476"/>
            <a:ext cx="1600200" cy="458724"/>
          </a:xfrm>
          <a:prstGeom prst="flowChartManualOperatio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Contractor</a:t>
            </a:r>
            <a:endParaRPr lang="en-US" dirty="0">
              <a:solidFill>
                <a:schemeClr val="tx1"/>
              </a:solidFill>
            </a:endParaRPr>
          </a:p>
        </p:txBody>
      </p:sp>
      <p:sp>
        <p:nvSpPr>
          <p:cNvPr id="15" name="Flowchart: Process 14"/>
          <p:cNvSpPr/>
          <p:nvPr/>
        </p:nvSpPr>
        <p:spPr>
          <a:xfrm>
            <a:off x="3352800" y="5165856"/>
            <a:ext cx="914400" cy="472944"/>
          </a:xfrm>
          <a:prstGeom prst="flowChartProcess">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Hire</a:t>
            </a:r>
            <a:endParaRPr lang="en-US" dirty="0">
              <a:solidFill>
                <a:schemeClr val="tx1"/>
              </a:solidFill>
            </a:endParaRPr>
          </a:p>
        </p:txBody>
      </p:sp>
      <p:sp>
        <p:nvSpPr>
          <p:cNvPr id="16" name="Flowchart: Process 15"/>
          <p:cNvSpPr/>
          <p:nvPr/>
        </p:nvSpPr>
        <p:spPr>
          <a:xfrm>
            <a:off x="5356041" y="5165856"/>
            <a:ext cx="914400" cy="472944"/>
          </a:xfrm>
          <a:prstGeom prst="flowChartProcess">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Buy</a:t>
            </a:r>
            <a:endParaRPr lang="en-US" dirty="0">
              <a:solidFill>
                <a:schemeClr val="tx1"/>
              </a:solidFill>
            </a:endParaRPr>
          </a:p>
        </p:txBody>
      </p:sp>
      <p:sp>
        <p:nvSpPr>
          <p:cNvPr id="17" name="Flowchart: Process 16"/>
          <p:cNvSpPr/>
          <p:nvPr/>
        </p:nvSpPr>
        <p:spPr>
          <a:xfrm>
            <a:off x="7467600" y="5165856"/>
            <a:ext cx="914400" cy="472944"/>
          </a:xfrm>
          <a:prstGeom prst="flowChartProcess">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Engage</a:t>
            </a:r>
            <a:endParaRPr lang="en-US" dirty="0">
              <a:solidFill>
                <a:schemeClr val="tx1"/>
              </a:solidFill>
            </a:endParaRPr>
          </a:p>
        </p:txBody>
      </p:sp>
      <p:sp>
        <p:nvSpPr>
          <p:cNvPr id="19" name="Rectangle 18"/>
          <p:cNvSpPr/>
          <p:nvPr/>
        </p:nvSpPr>
        <p:spPr>
          <a:xfrm>
            <a:off x="4898841" y="6096000"/>
            <a:ext cx="1828800" cy="6096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Existing Institutional Reporting</a:t>
            </a:r>
            <a:endParaRPr lang="en-US" dirty="0">
              <a:solidFill>
                <a:schemeClr val="tx1"/>
              </a:solidFill>
            </a:endParaRPr>
          </a:p>
        </p:txBody>
      </p:sp>
      <p:cxnSp>
        <p:nvCxnSpPr>
          <p:cNvPr id="21" name="Straight Arrow Connector 20"/>
          <p:cNvCxnSpPr>
            <a:stCxn id="4" idx="2"/>
            <a:endCxn id="5" idx="0"/>
          </p:cNvCxnSpPr>
          <p:nvPr/>
        </p:nvCxnSpPr>
        <p:spPr>
          <a:xfrm flipH="1">
            <a:off x="5812927" y="808602"/>
            <a:ext cx="315" cy="3343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6" idx="0"/>
          </p:cNvCxnSpPr>
          <p:nvPr/>
        </p:nvCxnSpPr>
        <p:spPr>
          <a:xfrm>
            <a:off x="5812927" y="1600200"/>
            <a:ext cx="315" cy="2264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 idx="3"/>
            <a:endCxn id="7" idx="2"/>
          </p:cNvCxnSpPr>
          <p:nvPr/>
        </p:nvCxnSpPr>
        <p:spPr>
          <a:xfrm>
            <a:off x="6689541" y="2131446"/>
            <a:ext cx="1659082" cy="139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6" idx="2"/>
          </p:cNvCxnSpPr>
          <p:nvPr/>
        </p:nvCxnSpPr>
        <p:spPr>
          <a:xfrm>
            <a:off x="5813241" y="2436246"/>
            <a:ext cx="0" cy="23075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810000" y="2667000"/>
            <a:ext cx="4114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8" idx="1"/>
          </p:cNvCxnSpPr>
          <p:nvPr/>
        </p:nvCxnSpPr>
        <p:spPr>
          <a:xfrm>
            <a:off x="3810000" y="2667000"/>
            <a:ext cx="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8" idx="3"/>
            <a:endCxn id="12" idx="0"/>
          </p:cNvCxnSpPr>
          <p:nvPr/>
        </p:nvCxnSpPr>
        <p:spPr>
          <a:xfrm>
            <a:off x="3810000" y="3657600"/>
            <a:ext cx="0" cy="53187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2" idx="2"/>
            <a:endCxn id="15" idx="0"/>
          </p:cNvCxnSpPr>
          <p:nvPr/>
        </p:nvCxnSpPr>
        <p:spPr>
          <a:xfrm>
            <a:off x="3810000" y="4648200"/>
            <a:ext cx="0" cy="51765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0" idx="3"/>
            <a:endCxn id="13" idx="0"/>
          </p:cNvCxnSpPr>
          <p:nvPr/>
        </p:nvCxnSpPr>
        <p:spPr>
          <a:xfrm>
            <a:off x="5812926" y="3657600"/>
            <a:ext cx="0" cy="53187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3" idx="2"/>
            <a:endCxn id="16" idx="0"/>
          </p:cNvCxnSpPr>
          <p:nvPr/>
        </p:nvCxnSpPr>
        <p:spPr>
          <a:xfrm>
            <a:off x="5812927" y="4648200"/>
            <a:ext cx="315" cy="51765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1" idx="3"/>
            <a:endCxn id="14" idx="0"/>
          </p:cNvCxnSpPr>
          <p:nvPr/>
        </p:nvCxnSpPr>
        <p:spPr>
          <a:xfrm>
            <a:off x="7924800" y="3657600"/>
            <a:ext cx="0" cy="53187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4" idx="2"/>
            <a:endCxn id="17" idx="0"/>
          </p:cNvCxnSpPr>
          <p:nvPr/>
        </p:nvCxnSpPr>
        <p:spPr>
          <a:xfrm>
            <a:off x="7924800" y="4648200"/>
            <a:ext cx="0" cy="51765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6" idx="2"/>
            <a:endCxn id="19" idx="0"/>
          </p:cNvCxnSpPr>
          <p:nvPr/>
        </p:nvCxnSpPr>
        <p:spPr>
          <a:xfrm>
            <a:off x="5813241" y="56388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5" idx="2"/>
          </p:cNvCxnSpPr>
          <p:nvPr/>
        </p:nvCxnSpPr>
        <p:spPr>
          <a:xfrm>
            <a:off x="3810000" y="5638800"/>
            <a:ext cx="1088526"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7" idx="2"/>
          </p:cNvCxnSpPr>
          <p:nvPr/>
        </p:nvCxnSpPr>
        <p:spPr>
          <a:xfrm flipH="1">
            <a:off x="6727642" y="5638800"/>
            <a:ext cx="1197159"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endCxn id="11" idx="1"/>
          </p:cNvCxnSpPr>
          <p:nvPr/>
        </p:nvCxnSpPr>
        <p:spPr>
          <a:xfrm>
            <a:off x="7924800" y="2667000"/>
            <a:ext cx="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endCxn id="10" idx="1"/>
          </p:cNvCxnSpPr>
          <p:nvPr/>
        </p:nvCxnSpPr>
        <p:spPr>
          <a:xfrm flipH="1">
            <a:off x="5812927" y="2667000"/>
            <a:ext cx="315"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endCxn id="4" idx="0"/>
          </p:cNvCxnSpPr>
          <p:nvPr/>
        </p:nvCxnSpPr>
        <p:spPr>
          <a:xfrm>
            <a:off x="5813241" y="76200"/>
            <a:ext cx="0" cy="27520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5159973" y="-2977"/>
            <a:ext cx="1449436" cy="307777"/>
          </a:xfrm>
          <a:prstGeom prst="rect">
            <a:avLst/>
          </a:prstGeom>
          <a:noFill/>
        </p:spPr>
        <p:txBody>
          <a:bodyPr wrap="none" rtlCol="0">
            <a:spAutoFit/>
          </a:bodyPr>
          <a:lstStyle/>
          <a:p>
            <a:r>
              <a:rPr lang="en-US" i="1" dirty="0"/>
              <a:t>Agency  Budget</a:t>
            </a:r>
            <a:endParaRPr lang="en-US" i="1" dirty="0"/>
          </a:p>
        </p:txBody>
      </p:sp>
      <p:sp>
        <p:nvSpPr>
          <p:cNvPr id="148" name="TextBox 147"/>
          <p:cNvSpPr txBox="1"/>
          <p:nvPr/>
        </p:nvSpPr>
        <p:spPr>
          <a:xfrm>
            <a:off x="5127236" y="835224"/>
            <a:ext cx="692818" cy="307777"/>
          </a:xfrm>
          <a:prstGeom prst="rect">
            <a:avLst/>
          </a:prstGeom>
          <a:noFill/>
        </p:spPr>
        <p:txBody>
          <a:bodyPr wrap="none" rtlCol="0">
            <a:spAutoFit/>
          </a:bodyPr>
          <a:lstStyle/>
          <a:p>
            <a:r>
              <a:rPr lang="en-US" i="1" dirty="0"/>
              <a:t>Award</a:t>
            </a:r>
            <a:endParaRPr lang="en-US" i="1" dirty="0"/>
          </a:p>
        </p:txBody>
      </p:sp>
      <p:sp>
        <p:nvSpPr>
          <p:cNvPr id="149" name="TextBox 148"/>
          <p:cNvSpPr txBox="1"/>
          <p:nvPr/>
        </p:nvSpPr>
        <p:spPr>
          <a:xfrm>
            <a:off x="6887580" y="2057401"/>
            <a:ext cx="1289135" cy="307777"/>
          </a:xfrm>
          <a:prstGeom prst="rect">
            <a:avLst/>
          </a:prstGeom>
          <a:noFill/>
        </p:spPr>
        <p:txBody>
          <a:bodyPr wrap="none" rtlCol="0">
            <a:spAutoFit/>
          </a:bodyPr>
          <a:lstStyle/>
          <a:p>
            <a:r>
              <a:rPr lang="en-US" i="1" dirty="0"/>
              <a:t>Disbursement</a:t>
            </a:r>
            <a:endParaRPr lang="en-US" i="1" dirty="0"/>
          </a:p>
        </p:txBody>
      </p:sp>
    </p:spTree>
    <p:extLst>
      <p:ext uri="{BB962C8B-B14F-4D97-AF65-F5344CB8AC3E}">
        <p14:creationId xmlns:p14="http://schemas.microsoft.com/office/powerpoint/2010/main" val="32668100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infrastructure</a:t>
            </a:r>
            <a:endParaRPr lang="en-US" dirty="0"/>
          </a:p>
        </p:txBody>
      </p:sp>
      <p:sp>
        <p:nvSpPr>
          <p:cNvPr id="3" name="Content Placeholder 2"/>
          <p:cNvSpPr>
            <a:spLocks noGrp="1"/>
          </p:cNvSpPr>
          <p:nvPr>
            <p:ph idx="1"/>
          </p:nvPr>
        </p:nvSpPr>
        <p:spPr/>
        <p:txBody>
          <a:bodyPr>
            <a:normAutofit fontScale="62500" lnSpcReduction="20000"/>
          </a:bodyPr>
          <a:lstStyle/>
          <a:p>
            <a:pPr indent="0">
              <a:lnSpc>
                <a:spcPct val="120000"/>
              </a:lnSpc>
              <a:spcBef>
                <a:spcPts val="0"/>
              </a:spcBef>
            </a:pPr>
            <a:r>
              <a:rPr lang="en-US" sz="3700" dirty="0" smtClean="0"/>
              <a:t>What has been funded</a:t>
            </a:r>
          </a:p>
          <a:p>
            <a:pPr lvl="1" indent="0">
              <a:lnSpc>
                <a:spcPct val="120000"/>
              </a:lnSpc>
              <a:spcBef>
                <a:spcPts val="0"/>
              </a:spcBef>
            </a:pPr>
            <a:r>
              <a:rPr lang="en-US" sz="3700" dirty="0" smtClean="0"/>
              <a:t>Text documents </a:t>
            </a:r>
          </a:p>
          <a:p>
            <a:pPr lvl="1" indent="0">
              <a:lnSpc>
                <a:spcPct val="120000"/>
              </a:lnSpc>
              <a:spcBef>
                <a:spcPts val="0"/>
              </a:spcBef>
            </a:pPr>
            <a:r>
              <a:rPr lang="en-US" sz="3700" dirty="0" smtClean="0"/>
              <a:t>Text analysis</a:t>
            </a:r>
          </a:p>
          <a:p>
            <a:pPr indent="0">
              <a:lnSpc>
                <a:spcPct val="120000"/>
              </a:lnSpc>
              <a:spcBef>
                <a:spcPts val="0"/>
              </a:spcBef>
            </a:pPr>
            <a:r>
              <a:rPr lang="en-US" sz="3700" dirty="0" smtClean="0"/>
              <a:t>Who has been funded </a:t>
            </a:r>
          </a:p>
          <a:p>
            <a:pPr lvl="1" indent="0">
              <a:lnSpc>
                <a:spcPct val="120000"/>
              </a:lnSpc>
              <a:spcBef>
                <a:spcPts val="0"/>
              </a:spcBef>
            </a:pPr>
            <a:r>
              <a:rPr lang="en-US" sz="3700" dirty="0" smtClean="0"/>
              <a:t>HR records (individual (plus job title) x grant x pay period)</a:t>
            </a:r>
          </a:p>
          <a:p>
            <a:pPr indent="0">
              <a:lnSpc>
                <a:spcPct val="120000"/>
              </a:lnSpc>
              <a:spcBef>
                <a:spcPts val="0"/>
              </a:spcBef>
            </a:pPr>
            <a:r>
              <a:rPr lang="en-US" sz="3700" dirty="0" smtClean="0"/>
              <a:t>Inputs</a:t>
            </a:r>
          </a:p>
          <a:p>
            <a:pPr lvl="1" indent="0">
              <a:lnSpc>
                <a:spcPct val="120000"/>
              </a:lnSpc>
              <a:spcBef>
                <a:spcPts val="0"/>
              </a:spcBef>
            </a:pPr>
            <a:r>
              <a:rPr lang="en-US" sz="3700" dirty="0" smtClean="0"/>
              <a:t>Financial records (vendor x transaction x transaction period)</a:t>
            </a:r>
          </a:p>
          <a:p>
            <a:pPr indent="0">
              <a:lnSpc>
                <a:spcPct val="120000"/>
              </a:lnSpc>
              <a:spcBef>
                <a:spcPts val="0"/>
              </a:spcBef>
            </a:pPr>
            <a:r>
              <a:rPr lang="en-US" sz="3700" dirty="0" smtClean="0">
                <a:solidFill>
                  <a:srgbClr val="FF0000"/>
                </a:solidFill>
              </a:rPr>
              <a:t>What are the results</a:t>
            </a:r>
          </a:p>
          <a:p>
            <a:pPr lvl="1" indent="0">
              <a:lnSpc>
                <a:spcPct val="120000"/>
              </a:lnSpc>
              <a:spcBef>
                <a:spcPts val="0"/>
              </a:spcBef>
            </a:pPr>
            <a:r>
              <a:rPr lang="en-US" sz="3700" dirty="0" smtClean="0">
                <a:solidFill>
                  <a:srgbClr val="FF0000"/>
                </a:solidFill>
              </a:rPr>
              <a:t>Economic – Census and USPTO data</a:t>
            </a:r>
          </a:p>
          <a:p>
            <a:pPr lvl="1" indent="0">
              <a:lnSpc>
                <a:spcPct val="120000"/>
              </a:lnSpc>
              <a:spcBef>
                <a:spcPts val="0"/>
              </a:spcBef>
            </a:pPr>
            <a:r>
              <a:rPr lang="en-US" sz="3700" dirty="0" smtClean="0">
                <a:solidFill>
                  <a:srgbClr val="FF0000"/>
                </a:solidFill>
              </a:rPr>
              <a:t>Scientific – Pubs/scientific communications</a:t>
            </a:r>
          </a:p>
          <a:p>
            <a:pPr lvl="1"/>
            <a:endParaRPr lang="en-US" dirty="0"/>
          </a:p>
        </p:txBody>
      </p:sp>
    </p:spTree>
    <p:extLst>
      <p:ext uri="{BB962C8B-B14F-4D97-AF65-F5344CB8AC3E}">
        <p14:creationId xmlns:p14="http://schemas.microsoft.com/office/powerpoint/2010/main" val="2723846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a:off x="1828800" y="152400"/>
            <a:ext cx="7467600" cy="76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b="1">
                <a:latin typeface="Trebuchet MS"/>
                <a:ea typeface="Trebuchet MS"/>
                <a:cs typeface="Trebuchet MS"/>
                <a:sym typeface="Trebuchet MS"/>
              </a:defRPr>
            </a:lvl1pPr>
          </a:lstStyle>
          <a:p>
            <a:pPr lvl="0" algn="ctr">
              <a:spcBef>
                <a:spcPct val="0"/>
              </a:spcBef>
              <a:defRPr b="0"/>
            </a:pPr>
            <a:r>
              <a:rPr lang="en-US" sz="4400" dirty="0">
                <a:latin typeface="+mj-lt"/>
                <a:ea typeface="+mj-ea"/>
                <a:cs typeface="+mj-cs"/>
              </a:rPr>
              <a:t>What results</a:t>
            </a:r>
            <a:endParaRPr sz="4400" dirty="0">
              <a:latin typeface="+mj-lt"/>
              <a:ea typeface="+mj-ea"/>
              <a:cs typeface="+mj-cs"/>
            </a:endParaRPr>
          </a:p>
        </p:txBody>
      </p:sp>
      <p:grpSp>
        <p:nvGrpSpPr>
          <p:cNvPr id="289" name="Group 289"/>
          <p:cNvGrpSpPr/>
          <p:nvPr/>
        </p:nvGrpSpPr>
        <p:grpSpPr>
          <a:xfrm>
            <a:off x="2362201" y="1143000"/>
            <a:ext cx="2227385" cy="1447800"/>
            <a:chOff x="0" y="0"/>
            <a:chExt cx="2227384" cy="1447800"/>
          </a:xfrm>
        </p:grpSpPr>
        <p:sp>
          <p:nvSpPr>
            <p:cNvPr id="287" name="Shape 287"/>
            <p:cNvSpPr/>
            <p:nvPr/>
          </p:nvSpPr>
          <p:spPr>
            <a:xfrm>
              <a:off x="0" y="0"/>
              <a:ext cx="2227385" cy="1447800"/>
            </a:xfrm>
            <a:prstGeom prst="rect">
              <a:avLst/>
            </a:prstGeom>
            <a:solidFill>
              <a:srgbClr val="FFFFFF"/>
            </a:solidFill>
            <a:ln w="25400" cap="flat">
              <a:solidFill>
                <a:srgbClr val="4F81BD"/>
              </a:solidFill>
              <a:prstDash val="solid"/>
              <a:bevel/>
            </a:ln>
            <a:effectLst/>
          </p:spPr>
          <p:txBody>
            <a:bodyPr wrap="square" lIns="0" tIns="0" rIns="0" bIns="0" numCol="1" anchor="ctr">
              <a:noAutofit/>
            </a:bodyPr>
            <a:lstStyle/>
            <a:p>
              <a:pPr lvl="0" algn="ctr"/>
              <a:endParaRPr/>
            </a:p>
          </p:txBody>
        </p:sp>
        <p:sp>
          <p:nvSpPr>
            <p:cNvPr id="288" name="Shape 288"/>
            <p:cNvSpPr/>
            <p:nvPr/>
          </p:nvSpPr>
          <p:spPr>
            <a:xfrm>
              <a:off x="0" y="170179"/>
              <a:ext cx="2227385" cy="1107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ctr"/>
              <a:r>
                <a:rPr b="1"/>
                <a:t>UMETRICS DATA</a:t>
              </a:r>
            </a:p>
            <a:p>
              <a:pPr lvl="0" algn="ctr"/>
              <a:r>
                <a:rPr/>
                <a:t>University data on Federal awards:</a:t>
              </a:r>
            </a:p>
            <a:p>
              <a:pPr lvl="0" algn="ctr"/>
              <a:r>
                <a:rPr/>
                <a:t>Employee, vendor, subaward transactions</a:t>
              </a:r>
            </a:p>
          </p:txBody>
        </p:sp>
      </p:grpSp>
      <p:sp>
        <p:nvSpPr>
          <p:cNvPr id="290" name="Shape 290"/>
          <p:cNvSpPr/>
          <p:nvPr/>
        </p:nvSpPr>
        <p:spPr>
          <a:xfrm>
            <a:off x="5181601" y="1676400"/>
            <a:ext cx="1752601" cy="0"/>
          </a:xfrm>
          <a:prstGeom prst="line">
            <a:avLst/>
          </a:prstGeom>
          <a:ln w="28575">
            <a:solidFill>
              <a:srgbClr val="4A7EBB"/>
            </a:solidFill>
            <a:headEnd type="triangle"/>
            <a:tailEnd type="triangle"/>
          </a:ln>
        </p:spPr>
        <p:txBody>
          <a:bodyPr lIns="0" tIns="0" rIns="0" bIns="0"/>
          <a:lstStyle/>
          <a:p>
            <a:pPr lvl="0">
              <a:defRPr sz="1200">
                <a:latin typeface="+mj-lt"/>
                <a:ea typeface="+mj-ea"/>
                <a:cs typeface="+mj-cs"/>
                <a:sym typeface="Helvetica"/>
              </a:defRPr>
            </a:pPr>
            <a:endParaRPr sz="1200"/>
          </a:p>
        </p:txBody>
      </p:sp>
      <p:sp>
        <p:nvSpPr>
          <p:cNvPr id="291" name="Shape 291"/>
          <p:cNvSpPr/>
          <p:nvPr/>
        </p:nvSpPr>
        <p:spPr>
          <a:xfrm>
            <a:off x="5181601" y="2209800"/>
            <a:ext cx="1752601" cy="0"/>
          </a:xfrm>
          <a:prstGeom prst="line">
            <a:avLst/>
          </a:prstGeom>
          <a:ln w="28575">
            <a:solidFill>
              <a:srgbClr val="4A7EBB"/>
            </a:solidFill>
            <a:headEnd type="triangle"/>
            <a:tailEnd type="triangle"/>
          </a:ln>
        </p:spPr>
        <p:txBody>
          <a:bodyPr lIns="0" tIns="0" rIns="0" bIns="0"/>
          <a:lstStyle/>
          <a:p>
            <a:pPr lvl="0">
              <a:defRPr sz="1200">
                <a:latin typeface="+mj-lt"/>
                <a:ea typeface="+mj-ea"/>
                <a:cs typeface="+mj-cs"/>
                <a:sym typeface="Helvetica"/>
              </a:defRPr>
            </a:pPr>
            <a:endParaRPr sz="1200"/>
          </a:p>
        </p:txBody>
      </p:sp>
      <p:grpSp>
        <p:nvGrpSpPr>
          <p:cNvPr id="294" name="Group 294"/>
          <p:cNvGrpSpPr/>
          <p:nvPr/>
        </p:nvGrpSpPr>
        <p:grpSpPr>
          <a:xfrm>
            <a:off x="7526215" y="1143000"/>
            <a:ext cx="2227386" cy="1447800"/>
            <a:chOff x="0" y="0"/>
            <a:chExt cx="2227384" cy="1447800"/>
          </a:xfrm>
        </p:grpSpPr>
        <p:sp>
          <p:nvSpPr>
            <p:cNvPr id="292" name="Shape 292"/>
            <p:cNvSpPr/>
            <p:nvPr/>
          </p:nvSpPr>
          <p:spPr>
            <a:xfrm>
              <a:off x="0" y="0"/>
              <a:ext cx="2227385" cy="1447800"/>
            </a:xfrm>
            <a:prstGeom prst="rect">
              <a:avLst/>
            </a:prstGeom>
            <a:solidFill>
              <a:srgbClr val="FFFFFF"/>
            </a:solidFill>
            <a:ln w="25400" cap="flat">
              <a:solidFill>
                <a:srgbClr val="4F81BD"/>
              </a:solidFill>
              <a:prstDash val="solid"/>
              <a:bevel/>
            </a:ln>
            <a:effectLst/>
          </p:spPr>
          <p:txBody>
            <a:bodyPr wrap="square" lIns="0" tIns="0" rIns="0" bIns="0" numCol="1" anchor="ctr">
              <a:noAutofit/>
            </a:bodyPr>
            <a:lstStyle/>
            <a:p>
              <a:pPr lvl="0" algn="ctr"/>
              <a:endParaRPr/>
            </a:p>
          </p:txBody>
        </p:sp>
        <p:sp>
          <p:nvSpPr>
            <p:cNvPr id="293" name="Shape 293"/>
            <p:cNvSpPr/>
            <p:nvPr/>
          </p:nvSpPr>
          <p:spPr>
            <a:xfrm>
              <a:off x="0" y="68579"/>
              <a:ext cx="2227385" cy="1310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lvl="0" algn="ctr"/>
              <a:r>
                <a:rPr b="1"/>
                <a:t>CENSUS DATA</a:t>
              </a:r>
            </a:p>
            <a:p>
              <a:pPr lvl="0" algn="ctr"/>
              <a:r>
                <a:rPr/>
                <a:t>Secure data on people and businesses:</a:t>
              </a:r>
            </a:p>
            <a:p>
              <a:pPr lvl="0" algn="ctr"/>
              <a:r>
                <a:rPr/>
                <a:t>Employment records, business dynamics &amp; characteristics</a:t>
              </a:r>
            </a:p>
          </p:txBody>
        </p:sp>
      </p:grpSp>
      <p:sp>
        <p:nvSpPr>
          <p:cNvPr id="295" name="Shape 295"/>
          <p:cNvSpPr/>
          <p:nvPr/>
        </p:nvSpPr>
        <p:spPr>
          <a:xfrm>
            <a:off x="5257800" y="1414510"/>
            <a:ext cx="1676400"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100" b="1"/>
            </a:lvl1pPr>
          </a:lstStyle>
          <a:p>
            <a:pPr lvl="0">
              <a:defRPr sz="1800" b="0"/>
            </a:pPr>
            <a:r>
              <a:rPr/>
              <a:t>Employee Name/DOB</a:t>
            </a:r>
          </a:p>
        </p:txBody>
      </p:sp>
      <p:sp>
        <p:nvSpPr>
          <p:cNvPr id="296" name="Shape 296"/>
          <p:cNvSpPr/>
          <p:nvPr/>
        </p:nvSpPr>
        <p:spPr>
          <a:xfrm>
            <a:off x="5154967" y="1939033"/>
            <a:ext cx="1882066"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100" b="1"/>
            </a:lvl1pPr>
          </a:lstStyle>
          <a:p>
            <a:pPr lvl="0">
              <a:defRPr sz="1800" b="0"/>
            </a:pPr>
            <a:r>
              <a:rPr/>
              <a:t>Organization Name/Location</a:t>
            </a:r>
          </a:p>
        </p:txBody>
      </p:sp>
      <p:grpSp>
        <p:nvGrpSpPr>
          <p:cNvPr id="299" name="Group 299"/>
          <p:cNvGrpSpPr/>
          <p:nvPr/>
        </p:nvGrpSpPr>
        <p:grpSpPr>
          <a:xfrm>
            <a:off x="3048000" y="4154269"/>
            <a:ext cx="1770186" cy="762001"/>
            <a:chOff x="0" y="0"/>
            <a:chExt cx="1770185" cy="762000"/>
          </a:xfrm>
        </p:grpSpPr>
        <p:sp>
          <p:nvSpPr>
            <p:cNvPr id="297" name="Shape 297"/>
            <p:cNvSpPr/>
            <p:nvPr/>
          </p:nvSpPr>
          <p:spPr>
            <a:xfrm>
              <a:off x="0" y="0"/>
              <a:ext cx="1770185" cy="762000"/>
            </a:xfrm>
            <a:prstGeom prst="rect">
              <a:avLst/>
            </a:prstGeom>
            <a:solidFill>
              <a:srgbClr val="FFFFFF"/>
            </a:solidFill>
            <a:ln w="25400" cap="flat">
              <a:solidFill>
                <a:srgbClr val="8064A2"/>
              </a:solidFill>
              <a:prstDash val="solid"/>
              <a:bevel/>
            </a:ln>
            <a:effectLst/>
          </p:spPr>
          <p:txBody>
            <a:bodyPr wrap="square" lIns="0" tIns="0" rIns="0" bIns="0" numCol="1" anchor="ctr">
              <a:noAutofit/>
            </a:bodyPr>
            <a:lstStyle/>
            <a:p>
              <a:pPr lvl="0" algn="ctr"/>
              <a:endParaRPr/>
            </a:p>
          </p:txBody>
        </p:sp>
        <p:sp>
          <p:nvSpPr>
            <p:cNvPr id="298" name="Shape 298"/>
            <p:cNvSpPr/>
            <p:nvPr/>
          </p:nvSpPr>
          <p:spPr>
            <a:xfrm>
              <a:off x="0" y="104002"/>
              <a:ext cx="1770185" cy="553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400" b="1"/>
              </a:lvl1pPr>
            </a:lstStyle>
            <a:p>
              <a:pPr lvl="0">
                <a:defRPr sz="1800" b="0"/>
              </a:pPr>
              <a:r>
                <a:rPr/>
                <a:t>JOB PLACEMENTS</a:t>
              </a:r>
            </a:p>
          </p:txBody>
        </p:sp>
      </p:grpSp>
      <p:grpSp>
        <p:nvGrpSpPr>
          <p:cNvPr id="302" name="Group 302"/>
          <p:cNvGrpSpPr/>
          <p:nvPr/>
        </p:nvGrpSpPr>
        <p:grpSpPr>
          <a:xfrm>
            <a:off x="7450016" y="4119772"/>
            <a:ext cx="1770187" cy="830997"/>
            <a:chOff x="0" y="-34497"/>
            <a:chExt cx="1770185" cy="830996"/>
          </a:xfrm>
        </p:grpSpPr>
        <p:sp>
          <p:nvSpPr>
            <p:cNvPr id="300" name="Shape 300"/>
            <p:cNvSpPr/>
            <p:nvPr/>
          </p:nvSpPr>
          <p:spPr>
            <a:xfrm>
              <a:off x="0" y="0"/>
              <a:ext cx="1770185" cy="762000"/>
            </a:xfrm>
            <a:prstGeom prst="rect">
              <a:avLst/>
            </a:prstGeom>
            <a:solidFill>
              <a:srgbClr val="FFFFFF"/>
            </a:solidFill>
            <a:ln w="25400" cap="flat">
              <a:solidFill>
                <a:srgbClr val="8064A2"/>
              </a:solidFill>
              <a:prstDash val="solid"/>
              <a:bevel/>
            </a:ln>
            <a:effectLst/>
          </p:spPr>
          <p:txBody>
            <a:bodyPr wrap="square" lIns="0" tIns="0" rIns="0" bIns="0" numCol="1" anchor="ctr">
              <a:noAutofit/>
            </a:bodyPr>
            <a:lstStyle/>
            <a:p>
              <a:pPr lvl="0" algn="ctr"/>
              <a:endParaRPr/>
            </a:p>
          </p:txBody>
        </p:sp>
        <p:sp>
          <p:nvSpPr>
            <p:cNvPr id="301" name="Shape 301"/>
            <p:cNvSpPr/>
            <p:nvPr/>
          </p:nvSpPr>
          <p:spPr>
            <a:xfrm>
              <a:off x="0" y="-34497"/>
              <a:ext cx="1770185" cy="830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400" b="1"/>
              </a:lvl1pPr>
            </a:lstStyle>
            <a:p>
              <a:pPr lvl="0">
                <a:defRPr sz="1800" b="0"/>
              </a:pPr>
              <a:r>
                <a:rPr/>
                <a:t>VENDOR CHARACTERISTICS</a:t>
              </a:r>
            </a:p>
          </p:txBody>
        </p:sp>
      </p:grpSp>
      <p:grpSp>
        <p:nvGrpSpPr>
          <p:cNvPr id="305" name="Group 305"/>
          <p:cNvGrpSpPr/>
          <p:nvPr/>
        </p:nvGrpSpPr>
        <p:grpSpPr>
          <a:xfrm>
            <a:off x="5240216" y="4154269"/>
            <a:ext cx="1770187" cy="762001"/>
            <a:chOff x="0" y="0"/>
            <a:chExt cx="1770185" cy="762000"/>
          </a:xfrm>
        </p:grpSpPr>
        <p:sp>
          <p:nvSpPr>
            <p:cNvPr id="303" name="Shape 303"/>
            <p:cNvSpPr/>
            <p:nvPr/>
          </p:nvSpPr>
          <p:spPr>
            <a:xfrm>
              <a:off x="0" y="0"/>
              <a:ext cx="1770185" cy="762000"/>
            </a:xfrm>
            <a:prstGeom prst="rect">
              <a:avLst/>
            </a:prstGeom>
            <a:solidFill>
              <a:srgbClr val="FFFFFF"/>
            </a:solidFill>
            <a:ln w="25400" cap="flat">
              <a:solidFill>
                <a:srgbClr val="8064A2"/>
              </a:solidFill>
              <a:prstDash val="solid"/>
              <a:bevel/>
            </a:ln>
            <a:effectLst/>
          </p:spPr>
          <p:txBody>
            <a:bodyPr wrap="square" lIns="0" tIns="0" rIns="0" bIns="0" numCol="1" anchor="ctr">
              <a:noAutofit/>
            </a:bodyPr>
            <a:lstStyle/>
            <a:p>
              <a:pPr lvl="0" algn="ctr"/>
              <a:endParaRPr/>
            </a:p>
          </p:txBody>
        </p:sp>
        <p:sp>
          <p:nvSpPr>
            <p:cNvPr id="304" name="Shape 304"/>
            <p:cNvSpPr/>
            <p:nvPr/>
          </p:nvSpPr>
          <p:spPr>
            <a:xfrm>
              <a:off x="0" y="104002"/>
              <a:ext cx="1770185" cy="5539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400" b="1"/>
              </a:lvl1pPr>
            </a:lstStyle>
            <a:p>
              <a:pPr lvl="0">
                <a:defRPr sz="1800" b="0"/>
              </a:pPr>
              <a:r>
                <a:rPr/>
                <a:t>START-UP ACTIVITY</a:t>
              </a:r>
            </a:p>
          </p:txBody>
        </p:sp>
      </p:grpSp>
      <p:sp>
        <p:nvSpPr>
          <p:cNvPr id="306" name="Shape 306"/>
          <p:cNvSpPr/>
          <p:nvPr/>
        </p:nvSpPr>
        <p:spPr>
          <a:xfrm rot="5400000">
            <a:off x="5476091" y="2828141"/>
            <a:ext cx="1239819" cy="72390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94" y="5400"/>
                </a:lnTo>
                <a:lnTo>
                  <a:pt x="394" y="16200"/>
                </a:lnTo>
                <a:lnTo>
                  <a:pt x="0" y="16200"/>
                </a:lnTo>
                <a:close/>
                <a:moveTo>
                  <a:pt x="788" y="5400"/>
                </a:moveTo>
                <a:lnTo>
                  <a:pt x="1576" y="5400"/>
                </a:lnTo>
                <a:lnTo>
                  <a:pt x="1576" y="16200"/>
                </a:lnTo>
                <a:lnTo>
                  <a:pt x="788" y="16200"/>
                </a:lnTo>
                <a:close/>
                <a:moveTo>
                  <a:pt x="1971" y="5400"/>
                </a:moveTo>
                <a:lnTo>
                  <a:pt x="15294" y="5400"/>
                </a:lnTo>
                <a:lnTo>
                  <a:pt x="15294" y="0"/>
                </a:lnTo>
                <a:lnTo>
                  <a:pt x="21600" y="10800"/>
                </a:lnTo>
                <a:lnTo>
                  <a:pt x="15294" y="21600"/>
                </a:lnTo>
                <a:lnTo>
                  <a:pt x="15294" y="16200"/>
                </a:lnTo>
                <a:lnTo>
                  <a:pt x="1971" y="16200"/>
                </a:lnTo>
                <a:close/>
              </a:path>
            </a:pathLst>
          </a:custGeom>
          <a:solidFill>
            <a:srgbClr val="FFFFFF"/>
          </a:solidFill>
          <a:ln w="25400">
            <a:solidFill>
              <a:srgbClr val="9BBB59"/>
            </a:solidFill>
          </a:ln>
        </p:spPr>
        <p:txBody>
          <a:bodyPr lIns="0" tIns="0" rIns="0" bIns="0" anchor="ctr"/>
          <a:lstStyle/>
          <a:p>
            <a:pPr lvl="0" algn="ctr"/>
            <a:endParaRPr/>
          </a:p>
        </p:txBody>
      </p:sp>
      <p:sp>
        <p:nvSpPr>
          <p:cNvPr id="307" name="Shape 307"/>
          <p:cNvSpPr/>
          <p:nvPr/>
        </p:nvSpPr>
        <p:spPr>
          <a:xfrm>
            <a:off x="3183711" y="5068668"/>
            <a:ext cx="1540690" cy="147732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lvl1pPr>
          </a:lstStyle>
          <a:p>
            <a:pPr lvl="0">
              <a:defRPr sz="1800" b="0"/>
            </a:pPr>
            <a:r>
              <a:rPr dirty="0"/>
              <a:t>Where research employees get their next jobs </a:t>
            </a:r>
          </a:p>
        </p:txBody>
      </p:sp>
      <p:sp>
        <p:nvSpPr>
          <p:cNvPr id="308" name="Shape 308"/>
          <p:cNvSpPr/>
          <p:nvPr/>
        </p:nvSpPr>
        <p:spPr>
          <a:xfrm>
            <a:off x="5257799" y="5068668"/>
            <a:ext cx="1691694" cy="147732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lvl1pPr>
          </a:lstStyle>
          <a:p>
            <a:pPr lvl="0">
              <a:defRPr sz="1800" b="0"/>
            </a:pPr>
            <a:r>
              <a:rPr/>
              <a:t>What types of businesses research employees found </a:t>
            </a:r>
          </a:p>
        </p:txBody>
      </p:sp>
      <p:sp>
        <p:nvSpPr>
          <p:cNvPr id="309" name="Shape 309"/>
          <p:cNvSpPr/>
          <p:nvPr/>
        </p:nvSpPr>
        <p:spPr>
          <a:xfrm>
            <a:off x="9685294" y="5158772"/>
            <a:ext cx="1691693" cy="92333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lvl1pPr>
          </a:lstStyle>
          <a:p>
            <a:pPr lvl="0">
              <a:defRPr sz="1800" b="0"/>
            </a:pPr>
            <a:r>
              <a:rPr dirty="0"/>
              <a:t>What types of </a:t>
            </a:r>
            <a:r>
              <a:rPr lang="en-US" dirty="0" smtClean="0"/>
              <a:t>patents are generated?</a:t>
            </a:r>
            <a:endParaRPr dirty="0"/>
          </a:p>
        </p:txBody>
      </p:sp>
      <p:sp>
        <p:nvSpPr>
          <p:cNvPr id="310" name="Shape 310"/>
          <p:cNvSpPr/>
          <p:nvPr/>
        </p:nvSpPr>
        <p:spPr>
          <a:xfrm>
            <a:off x="297426" y="6507446"/>
            <a:ext cx="10530348" cy="353943"/>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lgn="ctr"/>
            <a:r>
              <a:rPr sz="1700" b="1" dirty="0"/>
              <a:t>Analyze by: </a:t>
            </a:r>
            <a:r>
              <a:rPr sz="1700" dirty="0"/>
              <a:t>Occupational category | Funding agency | Research area | Years since leaving university</a:t>
            </a:r>
          </a:p>
        </p:txBody>
      </p:sp>
      <p:grpSp>
        <p:nvGrpSpPr>
          <p:cNvPr id="27" name="Group 302"/>
          <p:cNvGrpSpPr/>
          <p:nvPr/>
        </p:nvGrpSpPr>
        <p:grpSpPr>
          <a:xfrm>
            <a:off x="9863836" y="4154269"/>
            <a:ext cx="1770187" cy="762001"/>
            <a:chOff x="0" y="0"/>
            <a:chExt cx="1770185" cy="762000"/>
          </a:xfrm>
        </p:grpSpPr>
        <p:sp>
          <p:nvSpPr>
            <p:cNvPr id="28" name="Shape 300"/>
            <p:cNvSpPr/>
            <p:nvPr/>
          </p:nvSpPr>
          <p:spPr>
            <a:xfrm>
              <a:off x="0" y="0"/>
              <a:ext cx="1770185" cy="762000"/>
            </a:xfrm>
            <a:prstGeom prst="rect">
              <a:avLst/>
            </a:prstGeom>
            <a:solidFill>
              <a:srgbClr val="FFFFFF"/>
            </a:solidFill>
            <a:ln w="25400" cap="flat">
              <a:solidFill>
                <a:srgbClr val="8064A2"/>
              </a:solidFill>
              <a:prstDash val="solid"/>
              <a:bevel/>
            </a:ln>
            <a:effectLst/>
          </p:spPr>
          <p:txBody>
            <a:bodyPr wrap="square" lIns="0" tIns="0" rIns="0" bIns="0" numCol="1" anchor="ctr">
              <a:noAutofit/>
            </a:bodyPr>
            <a:lstStyle/>
            <a:p>
              <a:pPr lvl="0" algn="ctr"/>
              <a:endParaRPr/>
            </a:p>
          </p:txBody>
        </p:sp>
        <p:sp>
          <p:nvSpPr>
            <p:cNvPr id="29" name="Shape 301"/>
            <p:cNvSpPr/>
            <p:nvPr/>
          </p:nvSpPr>
          <p:spPr>
            <a:xfrm>
              <a:off x="0" y="242502"/>
              <a:ext cx="1770185"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400" b="1"/>
              </a:lvl1pPr>
            </a:lstStyle>
            <a:p>
              <a:pPr lvl="0">
                <a:defRPr sz="1800" b="0"/>
              </a:pPr>
              <a:r>
                <a:rPr lang="en-US" dirty="0" smtClean="0"/>
                <a:t>PATENTS</a:t>
              </a:r>
              <a:endParaRPr dirty="0"/>
            </a:p>
          </p:txBody>
        </p:sp>
      </p:grpSp>
      <p:sp>
        <p:nvSpPr>
          <p:cNvPr id="30" name="Shape 309"/>
          <p:cNvSpPr/>
          <p:nvPr/>
        </p:nvSpPr>
        <p:spPr>
          <a:xfrm>
            <a:off x="7641662" y="5221069"/>
            <a:ext cx="1691693" cy="120032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lvl1pPr>
          </a:lstStyle>
          <a:p>
            <a:pPr lvl="0">
              <a:defRPr sz="1800" b="0"/>
            </a:pPr>
            <a:r>
              <a:rPr dirty="0"/>
              <a:t>What types of businesses supply research</a:t>
            </a:r>
          </a:p>
        </p:txBody>
      </p:sp>
    </p:spTree>
    <p:extLst>
      <p:ext uri="{BB962C8B-B14F-4D97-AF65-F5344CB8AC3E}">
        <p14:creationId xmlns:p14="http://schemas.microsoft.com/office/powerpoint/2010/main" val="4192313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 patent?</a:t>
            </a:r>
            <a:endParaRPr lang="en-US" dirty="0"/>
          </a:p>
        </p:txBody>
      </p:sp>
      <p:sp>
        <p:nvSpPr>
          <p:cNvPr id="3" name="Content Placeholder 2"/>
          <p:cNvSpPr>
            <a:spLocks noGrp="1"/>
          </p:cNvSpPr>
          <p:nvPr>
            <p:ph idx="1"/>
          </p:nvPr>
        </p:nvSpPr>
        <p:spPr>
          <a:xfrm>
            <a:off x="1158240" y="1396539"/>
            <a:ext cx="9875520" cy="4884083"/>
          </a:xfrm>
        </p:spPr>
        <p:txBody>
          <a:bodyPr/>
          <a:lstStyle/>
          <a:p>
            <a:r>
              <a:rPr lang="en-US" sz="3360" dirty="0"/>
              <a:t>A </a:t>
            </a:r>
            <a:r>
              <a:rPr lang="en-US" sz="3360" dirty="0"/>
              <a:t>property right </a:t>
            </a:r>
            <a:r>
              <a:rPr lang="en-US" sz="3360" dirty="0"/>
              <a:t>that allows the owner to – </a:t>
            </a:r>
          </a:p>
          <a:p>
            <a:pPr lvl="1"/>
            <a:r>
              <a:rPr lang="en-US" sz="2880" dirty="0"/>
              <a:t>“exclude </a:t>
            </a:r>
            <a:r>
              <a:rPr lang="en-US" sz="2880" dirty="0"/>
              <a:t>others from making, using, offering for sale, or selling the invention throughout the United States or importing the invention into the United </a:t>
            </a:r>
            <a:r>
              <a:rPr lang="en-US" sz="2880" dirty="0"/>
              <a:t>States“</a:t>
            </a:r>
            <a:br>
              <a:rPr lang="en-US" sz="2880" dirty="0"/>
            </a:br>
            <a:endParaRPr lang="en-US" sz="2880" dirty="0"/>
          </a:p>
          <a:p>
            <a:r>
              <a:rPr lang="en-US" sz="3360" dirty="0"/>
              <a:t>Many varieties:</a:t>
            </a:r>
          </a:p>
          <a:p>
            <a:pPr lvl="1"/>
            <a:r>
              <a:rPr lang="en-US" sz="2880" dirty="0"/>
              <a:t>Non-Provisional patents (utility, plant, and design)</a:t>
            </a:r>
            <a:r>
              <a:rPr lang="en-US" sz="2160" dirty="0"/>
              <a:t> </a:t>
            </a:r>
          </a:p>
          <a:p>
            <a:pPr lvl="1"/>
            <a:r>
              <a:rPr lang="en-US" sz="2880" dirty="0"/>
              <a:t>Provisional patents (utility and plant)</a:t>
            </a:r>
          </a:p>
        </p:txBody>
      </p:sp>
      <p:sp>
        <p:nvSpPr>
          <p:cNvPr id="10" name="Slide Number Placeholder 9"/>
          <p:cNvSpPr>
            <a:spLocks noGrp="1"/>
          </p:cNvSpPr>
          <p:nvPr>
            <p:ph type="sldNum" sz="quarter" idx="10"/>
          </p:nvPr>
        </p:nvSpPr>
        <p:spPr/>
        <p:txBody>
          <a:bodyPr/>
          <a:lstStyle/>
          <a:p>
            <a:fld id="{1D648693-0942-45E9-83AE-76FC568F9452}" type="slidenum">
              <a:rPr lang="en-US" smtClean="0"/>
              <a:pPr/>
              <a:t>35</a:t>
            </a:fld>
            <a:endParaRPr lang="en-US" dirty="0"/>
          </a:p>
        </p:txBody>
      </p:sp>
    </p:spTree>
    <p:extLst>
      <p:ext uri="{BB962C8B-B14F-4D97-AF65-F5344CB8AC3E}">
        <p14:creationId xmlns:p14="http://schemas.microsoft.com/office/powerpoint/2010/main" val="35639040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92DA454B-C859-4892-B9FA-68B588C9F547}" type="slidenum">
              <a:rPr lang="en-US" smtClean="0"/>
              <a:t>36</a:t>
            </a:fld>
            <a:endParaRPr lang="en-US"/>
          </a:p>
        </p:txBody>
      </p:sp>
      <p:pic>
        <p:nvPicPr>
          <p:cNvPr id="3" name="Picture 2"/>
          <p:cNvPicPr>
            <a:picLocks noChangeAspect="1"/>
          </p:cNvPicPr>
          <p:nvPr/>
        </p:nvPicPr>
        <p:blipFill>
          <a:blip r:embed="rId3"/>
          <a:stretch>
            <a:fillRect/>
          </a:stretch>
        </p:blipFill>
        <p:spPr>
          <a:xfrm>
            <a:off x="1000520" y="1891708"/>
            <a:ext cx="10190957" cy="3379915"/>
          </a:xfrm>
          <a:prstGeom prst="rect">
            <a:avLst/>
          </a:prstGeom>
        </p:spPr>
      </p:pic>
      <p:pic>
        <p:nvPicPr>
          <p:cNvPr id="5" name="Picture 4"/>
          <p:cNvPicPr>
            <a:picLocks noChangeAspect="1"/>
          </p:cNvPicPr>
          <p:nvPr/>
        </p:nvPicPr>
        <p:blipFill>
          <a:blip r:embed="rId4"/>
          <a:stretch>
            <a:fillRect/>
          </a:stretch>
        </p:blipFill>
        <p:spPr>
          <a:xfrm>
            <a:off x="1936948" y="417603"/>
            <a:ext cx="8318104" cy="1309535"/>
          </a:xfrm>
          <a:prstGeom prst="rect">
            <a:avLst/>
          </a:prstGeom>
        </p:spPr>
      </p:pic>
    </p:spTree>
    <p:extLst>
      <p:ext uri="{BB962C8B-B14F-4D97-AF65-F5344CB8AC3E}">
        <p14:creationId xmlns:p14="http://schemas.microsoft.com/office/powerpoint/2010/main" val="23150423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92DA454B-C859-4892-B9FA-68B588C9F547}" type="slidenum">
              <a:rPr lang="en-US" smtClean="0"/>
              <a:t>37</a:t>
            </a:fld>
            <a:endParaRPr lang="en-US"/>
          </a:p>
        </p:txBody>
      </p:sp>
      <p:pic>
        <p:nvPicPr>
          <p:cNvPr id="2" name="Picture 1"/>
          <p:cNvPicPr>
            <a:picLocks noChangeAspect="1"/>
          </p:cNvPicPr>
          <p:nvPr/>
        </p:nvPicPr>
        <p:blipFill>
          <a:blip r:embed="rId3"/>
          <a:stretch>
            <a:fillRect/>
          </a:stretch>
        </p:blipFill>
        <p:spPr>
          <a:xfrm>
            <a:off x="1058203" y="271288"/>
            <a:ext cx="10342760" cy="5742930"/>
          </a:xfrm>
          <a:prstGeom prst="rect">
            <a:avLst/>
          </a:prstGeom>
        </p:spPr>
      </p:pic>
    </p:spTree>
    <p:extLst>
      <p:ext uri="{BB962C8B-B14F-4D97-AF65-F5344CB8AC3E}">
        <p14:creationId xmlns:p14="http://schemas.microsoft.com/office/powerpoint/2010/main" val="16841241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PatentsView usage</a:t>
            </a:r>
          </a:p>
        </p:txBody>
      </p:sp>
      <p:sp>
        <p:nvSpPr>
          <p:cNvPr id="4" name="Slide Number Placeholder 3"/>
          <p:cNvSpPr>
            <a:spLocks noGrp="1"/>
          </p:cNvSpPr>
          <p:nvPr>
            <p:ph type="sldNum" sz="quarter" idx="4294967295"/>
          </p:nvPr>
        </p:nvSpPr>
        <p:spPr/>
        <p:txBody>
          <a:bodyPr/>
          <a:lstStyle/>
          <a:p>
            <a:pPr defTabSz="493776"/>
            <a:fld id="{92DA454B-C859-4892-B9FA-68B588C9F547}" type="slidenum">
              <a:rPr lang="en-US">
                <a:solidFill>
                  <a:prstClr val="black">
                    <a:tint val="75000"/>
                  </a:prstClr>
                </a:solidFill>
                <a:latin typeface="Segoe UI"/>
              </a:rPr>
              <a:pPr defTabSz="493776"/>
              <a:t>38</a:t>
            </a:fld>
            <a:endParaRPr lang="en-US">
              <a:solidFill>
                <a:prstClr val="black">
                  <a:tint val="75000"/>
                </a:prstClr>
              </a:solidFill>
              <a:latin typeface="Segoe UI"/>
            </a:endParaRPr>
          </a:p>
        </p:txBody>
      </p:sp>
      <p:sp>
        <p:nvSpPr>
          <p:cNvPr id="7" name="TextBox 6"/>
          <p:cNvSpPr txBox="1"/>
          <p:nvPr/>
        </p:nvSpPr>
        <p:spPr>
          <a:xfrm>
            <a:off x="1652016" y="1825883"/>
            <a:ext cx="2085160" cy="1588255"/>
          </a:xfrm>
          <a:prstGeom prst="rect">
            <a:avLst/>
          </a:prstGeom>
          <a:noFill/>
        </p:spPr>
        <p:txBody>
          <a:bodyPr wrap="square" rtlCol="0">
            <a:spAutoFit/>
          </a:bodyPr>
          <a:lstStyle/>
          <a:p>
            <a:pPr defTabSz="493776"/>
            <a:r>
              <a:rPr lang="en-US" sz="1944" b="1" dirty="0">
                <a:solidFill>
                  <a:srgbClr val="A6172E"/>
                </a:solidFill>
                <a:latin typeface="Segoe UI" panose="020B0502040204020203" pitchFamily="34" charset="0"/>
                <a:cs typeface="Segoe UI" panose="020B0502040204020203" pitchFamily="34" charset="0"/>
              </a:rPr>
              <a:t>76K API queries per day</a:t>
            </a:r>
          </a:p>
          <a:p>
            <a:pPr defTabSz="493776"/>
            <a:endParaRPr lang="en-US" sz="1944" b="1" dirty="0">
              <a:solidFill>
                <a:srgbClr val="A6172E"/>
              </a:solidFill>
              <a:latin typeface="Segoe UI" panose="020B0502040204020203" pitchFamily="34" charset="0"/>
              <a:cs typeface="Segoe UI" panose="020B0502040204020203" pitchFamily="34" charset="0"/>
            </a:endParaRPr>
          </a:p>
          <a:p>
            <a:pPr defTabSz="493776"/>
            <a:r>
              <a:rPr lang="en-US" sz="1944" b="1" dirty="0">
                <a:solidFill>
                  <a:srgbClr val="A6172E"/>
                </a:solidFill>
                <a:latin typeface="Segoe UI" panose="020B0502040204020203" pitchFamily="34" charset="0"/>
                <a:cs typeface="Segoe UI" panose="020B0502040204020203" pitchFamily="34" charset="0"/>
              </a:rPr>
              <a:t>20.7M total API queries</a:t>
            </a:r>
          </a:p>
        </p:txBody>
      </p:sp>
      <p:sp>
        <p:nvSpPr>
          <p:cNvPr id="8" name="TextBox 7"/>
          <p:cNvSpPr txBox="1"/>
          <p:nvPr/>
        </p:nvSpPr>
        <p:spPr>
          <a:xfrm>
            <a:off x="3674414" y="4158005"/>
            <a:ext cx="1993194" cy="690702"/>
          </a:xfrm>
          <a:prstGeom prst="rect">
            <a:avLst/>
          </a:prstGeom>
          <a:noFill/>
        </p:spPr>
        <p:txBody>
          <a:bodyPr wrap="square" rtlCol="0">
            <a:spAutoFit/>
          </a:bodyPr>
          <a:lstStyle/>
          <a:p>
            <a:pPr defTabSz="493776"/>
            <a:r>
              <a:rPr lang="en-US" sz="1944" b="1" dirty="0">
                <a:solidFill>
                  <a:srgbClr val="616365"/>
                </a:solidFill>
                <a:latin typeface="Segoe UI" panose="020B0502040204020203" pitchFamily="34" charset="0"/>
                <a:cs typeface="Segoe UI" panose="020B0502040204020203" pitchFamily="34" charset="0"/>
              </a:rPr>
              <a:t>674K total files downloaded</a:t>
            </a:r>
          </a:p>
        </p:txBody>
      </p:sp>
      <p:pic>
        <p:nvPicPr>
          <p:cNvPr id="9" name="Picture 8"/>
          <p:cNvPicPr>
            <a:picLocks noChangeAspect="1"/>
          </p:cNvPicPr>
          <p:nvPr/>
        </p:nvPicPr>
        <p:blipFill>
          <a:blip r:embed="rId2"/>
          <a:stretch>
            <a:fillRect/>
          </a:stretch>
        </p:blipFill>
        <p:spPr>
          <a:xfrm>
            <a:off x="6205748" y="1705948"/>
            <a:ext cx="4345229" cy="3021450"/>
          </a:xfrm>
          <a:prstGeom prst="rect">
            <a:avLst/>
          </a:prstGeom>
        </p:spPr>
      </p:pic>
      <p:sp>
        <p:nvSpPr>
          <p:cNvPr id="10" name="TextBox 9"/>
          <p:cNvSpPr txBox="1"/>
          <p:nvPr/>
        </p:nvSpPr>
        <p:spPr>
          <a:xfrm>
            <a:off x="6104237" y="4727179"/>
            <a:ext cx="4010110" cy="690702"/>
          </a:xfrm>
          <a:prstGeom prst="rect">
            <a:avLst/>
          </a:prstGeom>
          <a:noFill/>
        </p:spPr>
        <p:txBody>
          <a:bodyPr wrap="square" rtlCol="0">
            <a:spAutoFit/>
          </a:bodyPr>
          <a:lstStyle/>
          <a:p>
            <a:pPr defTabSz="493776"/>
            <a:r>
              <a:rPr lang="en-US" sz="1944" b="1" dirty="0">
                <a:solidFill>
                  <a:srgbClr val="003865"/>
                </a:solidFill>
                <a:latin typeface="Segoe UI" panose="020B0502040204020203" pitchFamily="34" charset="0"/>
                <a:cs typeface="Segoe UI" panose="020B0502040204020203" pitchFamily="34" charset="0"/>
              </a:rPr>
              <a:t>176 hits per day to patent visualization &amp; search interface</a:t>
            </a:r>
          </a:p>
        </p:txBody>
      </p:sp>
      <p:sp>
        <p:nvSpPr>
          <p:cNvPr id="11" name="TextBox 10"/>
          <p:cNvSpPr txBox="1"/>
          <p:nvPr/>
        </p:nvSpPr>
        <p:spPr>
          <a:xfrm>
            <a:off x="1379982" y="5639334"/>
            <a:ext cx="4059312" cy="541046"/>
          </a:xfrm>
          <a:prstGeom prst="rect">
            <a:avLst/>
          </a:prstGeom>
          <a:noFill/>
        </p:spPr>
        <p:txBody>
          <a:bodyPr wrap="square" rtlCol="0">
            <a:spAutoFit/>
          </a:bodyPr>
          <a:lstStyle/>
          <a:p>
            <a:pPr defTabSz="493776"/>
            <a:r>
              <a:rPr lang="en-US" sz="1458" i="1" dirty="0">
                <a:solidFill>
                  <a:prstClr val="black"/>
                </a:solidFill>
                <a:latin typeface="Segoe UI" panose="020B0502040204020203" pitchFamily="34" charset="0"/>
                <a:cs typeface="Segoe UI" panose="020B0502040204020203" pitchFamily="34" charset="0"/>
              </a:rPr>
              <a:t>Source: PatentsView user statistics for 2019 (through Sept 2019)</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102" y="1727161"/>
            <a:ext cx="1876349" cy="187634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044" y="3880757"/>
            <a:ext cx="1481328" cy="148132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5678013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5574" y="336177"/>
            <a:ext cx="9390210" cy="537882"/>
          </a:xfrm>
        </p:spPr>
        <p:txBody>
          <a:bodyPr>
            <a:normAutofit fontScale="90000"/>
          </a:bodyPr>
          <a:lstStyle/>
          <a:p>
            <a:r>
              <a:rPr lang="en-US" sz="4000" dirty="0" smtClean="0"/>
              <a:t>Examples of Research</a:t>
            </a:r>
            <a:r>
              <a:rPr lang="en-US" dirty="0" smtClean="0"/>
              <a: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295400"/>
            <a:ext cx="3243694" cy="41767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948" y="1295403"/>
            <a:ext cx="3064631"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5790" y="3694005"/>
            <a:ext cx="2398790" cy="31639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7944" y="3284166"/>
            <a:ext cx="2724753" cy="36437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1813121"/>
            <a:ext cx="3065540" cy="39573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164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smtClean="0"/>
              <a:t>Outline</a:t>
            </a:r>
            <a:endParaRPr dirty="0"/>
          </a:p>
        </p:txBody>
      </p:sp>
      <p:sp>
        <p:nvSpPr>
          <p:cNvPr id="200" name="Google Shape;200;p3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609600" marR="0" lvl="0" indent="-457200" algn="l" rtl="0">
              <a:lnSpc>
                <a:spcPct val="150000"/>
              </a:lnSpc>
              <a:spcBef>
                <a:spcPts val="0"/>
              </a:spcBef>
              <a:spcAft>
                <a:spcPts val="0"/>
              </a:spcAft>
              <a:buSzPts val="2400"/>
              <a:buChar char="●"/>
            </a:pPr>
            <a:r>
              <a:rPr lang="en-US" dirty="0" smtClean="0">
                <a:solidFill>
                  <a:srgbClr val="FF0000"/>
                </a:solidFill>
              </a:rPr>
              <a:t>Context</a:t>
            </a:r>
            <a:endParaRPr dirty="0">
              <a:solidFill>
                <a:srgbClr val="FF0000"/>
              </a:solidFill>
            </a:endParaRPr>
          </a:p>
          <a:p>
            <a:pPr marL="609600" marR="0" lvl="0" indent="-457200" algn="l" rtl="0">
              <a:lnSpc>
                <a:spcPct val="150000"/>
              </a:lnSpc>
              <a:spcBef>
                <a:spcPts val="0"/>
              </a:spcBef>
              <a:spcAft>
                <a:spcPts val="0"/>
              </a:spcAft>
              <a:buSzPts val="2400"/>
              <a:buChar char="●"/>
            </a:pPr>
            <a:r>
              <a:rPr lang="en-US" dirty="0" smtClean="0"/>
              <a:t>Types of data</a:t>
            </a:r>
          </a:p>
          <a:p>
            <a:pPr marL="609600" marR="0" lvl="0" indent="-457200" algn="l" rtl="0">
              <a:lnSpc>
                <a:spcPct val="150000"/>
              </a:lnSpc>
              <a:spcBef>
                <a:spcPts val="0"/>
              </a:spcBef>
              <a:spcAft>
                <a:spcPts val="0"/>
              </a:spcAft>
              <a:buSzPts val="2400"/>
              <a:buChar char="●"/>
            </a:pPr>
            <a:r>
              <a:rPr lang="en-US" dirty="0" smtClean="0"/>
              <a:t>Measurement </a:t>
            </a:r>
          </a:p>
          <a:p>
            <a:pPr marL="609600" marR="0" lvl="0" indent="-457200" algn="l" rtl="0">
              <a:lnSpc>
                <a:spcPct val="150000"/>
              </a:lnSpc>
              <a:spcBef>
                <a:spcPts val="0"/>
              </a:spcBef>
              <a:spcAft>
                <a:spcPts val="0"/>
              </a:spcAft>
              <a:buSzPts val="2400"/>
              <a:buChar char="●"/>
            </a:pPr>
            <a:r>
              <a:rPr lang="en-US" dirty="0" smtClean="0"/>
              <a:t>Inference </a:t>
            </a:r>
            <a:endParaRPr dirty="0"/>
          </a:p>
          <a:p>
            <a:pPr marL="609600" marR="0" lvl="0" indent="-457200" algn="l" rtl="0">
              <a:lnSpc>
                <a:spcPct val="150000"/>
              </a:lnSpc>
              <a:spcBef>
                <a:spcPts val="0"/>
              </a:spcBef>
              <a:spcAft>
                <a:spcPts val="0"/>
              </a:spcAft>
              <a:buSzPts val="2400"/>
              <a:buChar char="●"/>
            </a:pPr>
            <a:r>
              <a:rPr lang="en-US" dirty="0" smtClean="0"/>
              <a:t>Project Scoping</a:t>
            </a:r>
            <a:endParaRPr dirty="0"/>
          </a:p>
          <a:p>
            <a:pPr marL="0" marR="0" lvl="0" indent="0" algn="l" rtl="0">
              <a:lnSpc>
                <a:spcPct val="150000"/>
              </a:lnSpc>
              <a:spcBef>
                <a:spcPts val="0"/>
              </a:spcBef>
              <a:spcAft>
                <a:spcPts val="0"/>
              </a:spcAft>
              <a:buNone/>
            </a:pPr>
            <a:endParaRPr dirty="0"/>
          </a:p>
          <a:p>
            <a:pPr marL="0" lvl="0" indent="0" algn="l" rtl="0">
              <a:spcBef>
                <a:spcPts val="0"/>
              </a:spcBef>
              <a:spcAft>
                <a:spcPts val="2100"/>
              </a:spcAft>
              <a:buNone/>
            </a:pPr>
            <a:endParaRPr dirty="0"/>
          </a:p>
        </p:txBody>
      </p:sp>
    </p:spTree>
    <p:extLst>
      <p:ext uri="{BB962C8B-B14F-4D97-AF65-F5344CB8AC3E}">
        <p14:creationId xmlns:p14="http://schemas.microsoft.com/office/powerpoint/2010/main" val="27625730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Content Placeholder 2"/>
          <p:cNvSpPr>
            <a:spLocks noGrp="1"/>
          </p:cNvSpPr>
          <p:nvPr>
            <p:ph type="subTitle" idx="4294967295"/>
          </p:nvPr>
        </p:nvSpPr>
        <p:spPr>
          <a:xfrm>
            <a:off x="4067066" y="3966600"/>
            <a:ext cx="4057871" cy="477054"/>
          </a:xfrm>
          <a:prstGeom prst="rect">
            <a:avLst/>
          </a:prstGeom>
        </p:spPr>
        <p:txBody>
          <a:bodyPr spcFirstLastPara="1" wrap="square" lIns="82058" tIns="41029" rIns="82058" bIns="41029" anchor="t" anchorCtr="0">
            <a:normAutofit lnSpcReduction="10000"/>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1666" y="-85726"/>
            <a:ext cx="4428067" cy="59980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064933" y="6400800"/>
            <a:ext cx="7086600" cy="307764"/>
          </a:xfrm>
          <a:prstGeom prst="rect">
            <a:avLst/>
          </a:prstGeom>
          <a:noFill/>
        </p:spPr>
        <p:txBody>
          <a:bodyPr wrap="square" lIns="91429" tIns="45714" rIns="91429" bIns="45714" rtlCol="0">
            <a:spAutoFit/>
          </a:bodyPr>
          <a:lstStyle/>
          <a:p>
            <a:r>
              <a:rPr lang="en-US" dirty="0"/>
              <a:t>http://www.sciencemag.org/content/350/6266/1367.abstract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308101"/>
            <a:ext cx="8572500" cy="424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6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smtClean="0"/>
              <a:t>Outline</a:t>
            </a:r>
            <a:endParaRPr dirty="0"/>
          </a:p>
        </p:txBody>
      </p:sp>
      <p:sp>
        <p:nvSpPr>
          <p:cNvPr id="200" name="Google Shape;200;p3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609600" marR="0" lvl="0" indent="-457200" algn="l" rtl="0">
              <a:lnSpc>
                <a:spcPct val="150000"/>
              </a:lnSpc>
              <a:spcBef>
                <a:spcPts val="0"/>
              </a:spcBef>
              <a:spcAft>
                <a:spcPts val="0"/>
              </a:spcAft>
              <a:buSzPts val="2400"/>
              <a:buChar char="●"/>
            </a:pPr>
            <a:r>
              <a:rPr lang="en-US" dirty="0" smtClean="0"/>
              <a:t>Context</a:t>
            </a:r>
            <a:endParaRPr dirty="0"/>
          </a:p>
          <a:p>
            <a:pPr marL="609600" marR="0" lvl="0" indent="-457200" algn="l" rtl="0">
              <a:lnSpc>
                <a:spcPct val="150000"/>
              </a:lnSpc>
              <a:spcBef>
                <a:spcPts val="0"/>
              </a:spcBef>
              <a:spcAft>
                <a:spcPts val="0"/>
              </a:spcAft>
              <a:buSzPts val="2400"/>
              <a:buChar char="●"/>
            </a:pPr>
            <a:r>
              <a:rPr lang="en-US" dirty="0" smtClean="0"/>
              <a:t>Types of data</a:t>
            </a:r>
          </a:p>
          <a:p>
            <a:pPr marL="609600" marR="0" lvl="0" indent="-457200" algn="l" rtl="0">
              <a:lnSpc>
                <a:spcPct val="150000"/>
              </a:lnSpc>
              <a:spcBef>
                <a:spcPts val="0"/>
              </a:spcBef>
              <a:spcAft>
                <a:spcPts val="0"/>
              </a:spcAft>
              <a:buSzPts val="2400"/>
              <a:buChar char="●"/>
            </a:pPr>
            <a:r>
              <a:rPr lang="en-US" dirty="0">
                <a:solidFill>
                  <a:srgbClr val="FF0000"/>
                </a:solidFill>
              </a:rPr>
              <a:t>Measurement</a:t>
            </a:r>
            <a:r>
              <a:rPr lang="en-US" dirty="0" smtClean="0">
                <a:solidFill>
                  <a:srgbClr val="FF0000"/>
                </a:solidFill>
              </a:rPr>
              <a:t> </a:t>
            </a:r>
          </a:p>
          <a:p>
            <a:pPr marL="609600" marR="0" lvl="0" indent="-457200" algn="l" rtl="0">
              <a:lnSpc>
                <a:spcPct val="150000"/>
              </a:lnSpc>
              <a:spcBef>
                <a:spcPts val="0"/>
              </a:spcBef>
              <a:spcAft>
                <a:spcPts val="0"/>
              </a:spcAft>
              <a:buSzPts val="2400"/>
              <a:buChar char="●"/>
            </a:pPr>
            <a:r>
              <a:rPr lang="en-US" dirty="0" smtClean="0"/>
              <a:t>Inference </a:t>
            </a:r>
            <a:endParaRPr dirty="0"/>
          </a:p>
          <a:p>
            <a:pPr marL="609600" marR="0" lvl="0" indent="-457200" algn="l" rtl="0">
              <a:lnSpc>
                <a:spcPct val="150000"/>
              </a:lnSpc>
              <a:spcBef>
                <a:spcPts val="0"/>
              </a:spcBef>
              <a:spcAft>
                <a:spcPts val="0"/>
              </a:spcAft>
              <a:buSzPts val="2400"/>
              <a:buChar char="●"/>
            </a:pPr>
            <a:r>
              <a:rPr lang="en-US" dirty="0" smtClean="0"/>
              <a:t>Project Scoping</a:t>
            </a:r>
            <a:endParaRPr dirty="0"/>
          </a:p>
          <a:p>
            <a:pPr marL="0" marR="0" lvl="0" indent="0" algn="l" rtl="0">
              <a:lnSpc>
                <a:spcPct val="150000"/>
              </a:lnSpc>
              <a:spcBef>
                <a:spcPts val="0"/>
              </a:spcBef>
              <a:spcAft>
                <a:spcPts val="0"/>
              </a:spcAft>
              <a:buNone/>
            </a:pPr>
            <a:endParaRPr dirty="0"/>
          </a:p>
          <a:p>
            <a:pPr marL="0" lvl="0" indent="0" algn="l" rtl="0">
              <a:spcBef>
                <a:spcPts val="0"/>
              </a:spcBef>
              <a:spcAft>
                <a:spcPts val="2100"/>
              </a:spcAft>
              <a:buNone/>
            </a:pPr>
            <a:endParaRPr dirty="0"/>
          </a:p>
        </p:txBody>
      </p:sp>
    </p:spTree>
    <p:extLst>
      <p:ext uri="{BB962C8B-B14F-4D97-AF65-F5344CB8AC3E}">
        <p14:creationId xmlns:p14="http://schemas.microsoft.com/office/powerpoint/2010/main" val="22326683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111" y="620676"/>
            <a:ext cx="10395283" cy="1122698"/>
          </a:xfrm>
        </p:spPr>
        <p:txBody>
          <a:bodyPr>
            <a:normAutofit fontScale="90000"/>
          </a:bodyPr>
          <a:lstStyle/>
          <a:p>
            <a:pPr algn="ctr"/>
            <a:r>
              <a:rPr lang="en-US" sz="3600" dirty="0">
                <a:latin typeface="+mn-lt"/>
              </a:rPr>
              <a:t>Seven economic concepts approximated using </a:t>
            </a:r>
            <a:r>
              <a:rPr lang="en-US" sz="3600" dirty="0">
                <a:latin typeface="+mn-lt"/>
              </a:rPr>
              <a:t>patent </a:t>
            </a:r>
            <a:r>
              <a:rPr lang="en-US" sz="3600" dirty="0">
                <a:latin typeface="+mn-lt"/>
              </a:rPr>
              <a:t>data</a:t>
            </a:r>
          </a:p>
        </p:txBody>
      </p:sp>
      <p:sp>
        <p:nvSpPr>
          <p:cNvPr id="3" name="Content Placeholder 2"/>
          <p:cNvSpPr>
            <a:spLocks noGrp="1"/>
          </p:cNvSpPr>
          <p:nvPr>
            <p:ph idx="1"/>
          </p:nvPr>
        </p:nvSpPr>
        <p:spPr>
          <a:xfrm>
            <a:off x="1158240" y="1761913"/>
            <a:ext cx="10568539" cy="4197329"/>
          </a:xfrm>
        </p:spPr>
        <p:txBody>
          <a:bodyPr>
            <a:noAutofit/>
          </a:bodyPr>
          <a:lstStyle/>
          <a:p>
            <a:pPr marL="668656" indent="-668656">
              <a:buFont typeface="+mj-lt"/>
              <a:buAutoNum type="arabicPeriod"/>
            </a:pPr>
            <a:r>
              <a:rPr lang="en-US" sz="2880" dirty="0">
                <a:latin typeface="+mn-lt"/>
              </a:rPr>
              <a:t>Knowledge flows – information feeding invention</a:t>
            </a:r>
          </a:p>
          <a:p>
            <a:pPr marL="668656" indent="-668656">
              <a:buFont typeface="+mj-lt"/>
              <a:buAutoNum type="arabicPeriod"/>
            </a:pPr>
            <a:r>
              <a:rPr lang="en-US" sz="2880" dirty="0">
                <a:latin typeface="+mn-lt"/>
              </a:rPr>
              <a:t>Technology transfer – invention or IP </a:t>
            </a:r>
            <a:r>
              <a:rPr lang="en-US" sz="2880" dirty="0">
                <a:latin typeface="+mn-lt"/>
              </a:rPr>
              <a:t>flows</a:t>
            </a:r>
            <a:endParaRPr lang="en-US" sz="2880" dirty="0">
              <a:latin typeface="+mn-lt"/>
            </a:endParaRPr>
          </a:p>
          <a:p>
            <a:pPr marL="668656" indent="-668656">
              <a:buFont typeface="+mj-lt"/>
              <a:buAutoNum type="arabicPeriod"/>
            </a:pPr>
            <a:r>
              <a:rPr lang="en-US" sz="2880" dirty="0">
                <a:latin typeface="+mn-lt"/>
              </a:rPr>
              <a:t>IP strength – indexes at the </a:t>
            </a:r>
            <a:r>
              <a:rPr lang="en-US" sz="2880" dirty="0">
                <a:latin typeface="+mn-lt"/>
              </a:rPr>
              <a:t>entity or regional </a:t>
            </a:r>
            <a:r>
              <a:rPr lang="en-US" sz="2880" dirty="0">
                <a:latin typeface="+mn-lt"/>
              </a:rPr>
              <a:t>level</a:t>
            </a:r>
          </a:p>
          <a:p>
            <a:pPr marL="668656" indent="-668656">
              <a:buFont typeface="+mj-lt"/>
              <a:buAutoNum type="arabicPeriod"/>
            </a:pPr>
            <a:r>
              <a:rPr lang="en-US" sz="2880" dirty="0">
                <a:latin typeface="+mn-lt"/>
              </a:rPr>
              <a:t>IP intensity – for industries or firms</a:t>
            </a:r>
          </a:p>
          <a:p>
            <a:pPr marL="668656" indent="-668656">
              <a:buFont typeface="+mj-lt"/>
              <a:buAutoNum type="arabicPeriod"/>
            </a:pPr>
            <a:r>
              <a:rPr lang="en-US" sz="2880" dirty="0">
                <a:latin typeface="+mn-lt"/>
              </a:rPr>
              <a:t>Technological proximity – for countries, industries, firms</a:t>
            </a:r>
          </a:p>
          <a:p>
            <a:pPr marL="668656" indent="-668656">
              <a:buFont typeface="+mj-lt"/>
              <a:buAutoNum type="arabicPeriod"/>
            </a:pPr>
            <a:r>
              <a:rPr lang="en-US" sz="2880" dirty="0">
                <a:latin typeface="+mn-lt"/>
              </a:rPr>
              <a:t>Inventor mobility – people feeding invention</a:t>
            </a:r>
          </a:p>
          <a:p>
            <a:pPr marL="668656" indent="-668656">
              <a:buFont typeface="+mj-lt"/>
              <a:buAutoNum type="arabicPeriod"/>
            </a:pPr>
            <a:r>
              <a:rPr lang="en-US" sz="2880" dirty="0">
                <a:latin typeface="+mn-lt"/>
              </a:rPr>
              <a:t>Innovation – patents represent innovation</a:t>
            </a:r>
          </a:p>
        </p:txBody>
      </p:sp>
      <p:sp>
        <p:nvSpPr>
          <p:cNvPr id="4" name="Slide Number Placeholder 3"/>
          <p:cNvSpPr>
            <a:spLocks noGrp="1"/>
          </p:cNvSpPr>
          <p:nvPr>
            <p:ph type="sldNum" sz="quarter" idx="4294967295"/>
          </p:nvPr>
        </p:nvSpPr>
        <p:spPr/>
        <p:txBody>
          <a:bodyPr/>
          <a:lstStyle/>
          <a:p>
            <a:fld id="{92DA454B-C859-4892-B9FA-68B588C9F547}" type="slidenum">
              <a:rPr lang="en-US" smtClean="0"/>
              <a:t>42</a:t>
            </a:fld>
            <a:endParaRPr lang="en-US"/>
          </a:p>
        </p:txBody>
      </p:sp>
    </p:spTree>
    <p:extLst>
      <p:ext uri="{BB962C8B-B14F-4D97-AF65-F5344CB8AC3E}">
        <p14:creationId xmlns:p14="http://schemas.microsoft.com/office/powerpoint/2010/main" val="33157984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240" y="615448"/>
            <a:ext cx="10020886" cy="1006619"/>
          </a:xfrm>
        </p:spPr>
        <p:txBody>
          <a:bodyPr>
            <a:normAutofit/>
          </a:bodyPr>
          <a:lstStyle/>
          <a:p>
            <a:r>
              <a:rPr lang="en-US" dirty="0" smtClean="0"/>
              <a:t>Policy Example 1: Inventor Diversity</a:t>
            </a:r>
            <a:endParaRPr lang="en-US" dirty="0"/>
          </a:p>
        </p:txBody>
      </p:sp>
      <p:sp>
        <p:nvSpPr>
          <p:cNvPr id="3" name="Content Placeholder 2"/>
          <p:cNvSpPr>
            <a:spLocks noGrp="1"/>
          </p:cNvSpPr>
          <p:nvPr>
            <p:ph idx="1"/>
          </p:nvPr>
        </p:nvSpPr>
        <p:spPr>
          <a:xfrm>
            <a:off x="1158240" y="1760972"/>
            <a:ext cx="9875520" cy="3926926"/>
          </a:xfrm>
        </p:spPr>
        <p:txBody>
          <a:bodyPr/>
          <a:lstStyle/>
          <a:p>
            <a:r>
              <a:rPr lang="en-US" dirty="0" smtClean="0"/>
              <a:t>Specific policy objective</a:t>
            </a:r>
          </a:p>
          <a:p>
            <a:pPr lvl="1"/>
            <a:r>
              <a:rPr lang="en-US" dirty="0" smtClean="0"/>
              <a:t>2018 Congressional SUCCESS Act</a:t>
            </a:r>
          </a:p>
          <a:p>
            <a:pPr lvl="1"/>
            <a:r>
              <a:rPr lang="en-US" dirty="0" smtClean="0"/>
              <a:t>To promote diversity and inclusiveness in the population of U.S. patent inventors</a:t>
            </a:r>
          </a:p>
          <a:p>
            <a:pPr lvl="1"/>
            <a:r>
              <a:rPr lang="en-US" dirty="0" smtClean="0"/>
              <a:t>To describe the nature and trends in patenting among female inventors</a:t>
            </a:r>
            <a:endParaRPr lang="en-US" dirty="0"/>
          </a:p>
        </p:txBody>
      </p:sp>
      <p:sp>
        <p:nvSpPr>
          <p:cNvPr id="4" name="Slide Number Placeholder 3"/>
          <p:cNvSpPr>
            <a:spLocks noGrp="1"/>
          </p:cNvSpPr>
          <p:nvPr>
            <p:ph type="sldNum" sz="quarter" idx="4294967295"/>
          </p:nvPr>
        </p:nvSpPr>
        <p:spPr/>
        <p:txBody>
          <a:bodyPr/>
          <a:lstStyle/>
          <a:p>
            <a:fld id="{92DA454B-C859-4892-B9FA-68B588C9F547}" type="slidenum">
              <a:rPr lang="en-US" smtClean="0"/>
              <a:t>43</a:t>
            </a:fld>
            <a:endParaRPr lang="en-US"/>
          </a:p>
        </p:txBody>
      </p:sp>
    </p:spTree>
    <p:extLst>
      <p:ext uri="{BB962C8B-B14F-4D97-AF65-F5344CB8AC3E}">
        <p14:creationId xmlns:p14="http://schemas.microsoft.com/office/powerpoint/2010/main" val="32416993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240" y="663155"/>
            <a:ext cx="10020886" cy="968453"/>
          </a:xfrm>
        </p:spPr>
        <p:txBody>
          <a:bodyPr>
            <a:normAutofit/>
          </a:bodyPr>
          <a:lstStyle/>
          <a:p>
            <a:r>
              <a:rPr lang="en-US" dirty="0"/>
              <a:t>Policy Example 1: Inventor Diversity</a:t>
            </a:r>
          </a:p>
        </p:txBody>
      </p:sp>
      <p:sp>
        <p:nvSpPr>
          <p:cNvPr id="3" name="Content Placeholder 2"/>
          <p:cNvSpPr>
            <a:spLocks noGrp="1"/>
          </p:cNvSpPr>
          <p:nvPr>
            <p:ph idx="1"/>
          </p:nvPr>
        </p:nvSpPr>
        <p:spPr>
          <a:xfrm>
            <a:off x="1158240" y="1827763"/>
            <a:ext cx="9875520" cy="3926926"/>
          </a:xfrm>
        </p:spPr>
        <p:txBody>
          <a:bodyPr>
            <a:normAutofit/>
          </a:bodyPr>
          <a:lstStyle/>
          <a:p>
            <a:r>
              <a:rPr lang="en-US" dirty="0" smtClean="0"/>
              <a:t>Nature of data</a:t>
            </a:r>
          </a:p>
          <a:p>
            <a:pPr lvl="1"/>
            <a:r>
              <a:rPr lang="en-US" dirty="0" smtClean="0"/>
              <a:t>USPTO does not collect information on gender, race, ethnicity or veteran status from inventors</a:t>
            </a:r>
          </a:p>
          <a:p>
            <a:pPr lvl="1"/>
            <a:r>
              <a:rPr lang="en-US" dirty="0" smtClean="0"/>
              <a:t>USPTO collects data related to pre and post-grant operational needs</a:t>
            </a:r>
          </a:p>
        </p:txBody>
      </p:sp>
      <p:sp>
        <p:nvSpPr>
          <p:cNvPr id="4" name="Slide Number Placeholder 3"/>
          <p:cNvSpPr>
            <a:spLocks noGrp="1"/>
          </p:cNvSpPr>
          <p:nvPr>
            <p:ph type="sldNum" sz="quarter" idx="4294967295"/>
          </p:nvPr>
        </p:nvSpPr>
        <p:spPr/>
        <p:txBody>
          <a:bodyPr/>
          <a:lstStyle/>
          <a:p>
            <a:fld id="{92DA454B-C859-4892-B9FA-68B588C9F547}" type="slidenum">
              <a:rPr lang="en-US" smtClean="0"/>
              <a:t>44</a:t>
            </a:fld>
            <a:endParaRPr lang="en-US" dirty="0"/>
          </a:p>
        </p:txBody>
      </p:sp>
    </p:spTree>
    <p:extLst>
      <p:ext uri="{BB962C8B-B14F-4D97-AF65-F5344CB8AC3E}">
        <p14:creationId xmlns:p14="http://schemas.microsoft.com/office/powerpoint/2010/main" val="25640173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240" y="637309"/>
            <a:ext cx="10020886" cy="1048835"/>
          </a:xfrm>
        </p:spPr>
        <p:txBody>
          <a:bodyPr>
            <a:normAutofit/>
          </a:bodyPr>
          <a:lstStyle/>
          <a:p>
            <a:r>
              <a:rPr lang="en-US" dirty="0"/>
              <a:t>Policy Example 1: Inventor Diversity</a:t>
            </a:r>
          </a:p>
        </p:txBody>
      </p:sp>
      <p:sp>
        <p:nvSpPr>
          <p:cNvPr id="3" name="Content Placeholder 2"/>
          <p:cNvSpPr>
            <a:spLocks noGrp="1"/>
          </p:cNvSpPr>
          <p:nvPr>
            <p:ph idx="1"/>
          </p:nvPr>
        </p:nvSpPr>
        <p:spPr>
          <a:xfrm>
            <a:off x="1158240" y="1708255"/>
            <a:ext cx="9875520" cy="4529222"/>
          </a:xfrm>
        </p:spPr>
        <p:txBody>
          <a:bodyPr>
            <a:normAutofit/>
          </a:bodyPr>
          <a:lstStyle/>
          <a:p>
            <a:r>
              <a:rPr lang="en-US" dirty="0" smtClean="0"/>
              <a:t>Must use the data to develop metrics that can be interpreted for policy objectives</a:t>
            </a:r>
          </a:p>
          <a:p>
            <a:r>
              <a:rPr lang="en-US" dirty="0" smtClean="0"/>
              <a:t>Must infer gender of an inventor based on available data</a:t>
            </a:r>
          </a:p>
          <a:p>
            <a:r>
              <a:rPr lang="en-US" dirty="0" smtClean="0"/>
              <a:t>New USPTO report ,“</a:t>
            </a:r>
            <a:r>
              <a:rPr lang="en-US" i="1" dirty="0"/>
              <a:t>Progress and Potential: A profile of women inventors on U.S. </a:t>
            </a:r>
            <a:r>
              <a:rPr lang="en-US" i="1" dirty="0" smtClean="0"/>
              <a:t>patents” </a:t>
            </a:r>
            <a:r>
              <a:rPr lang="en-US" dirty="0">
                <a:hlinkClick r:id="rId2"/>
              </a:rPr>
              <a:t>https://www.uspto.gov/sites/default/files/documents/Progress-and-Potential.pdf</a:t>
            </a:r>
            <a:endParaRPr lang="en-US" dirty="0" smtClean="0"/>
          </a:p>
        </p:txBody>
      </p:sp>
      <p:sp>
        <p:nvSpPr>
          <p:cNvPr id="4" name="Slide Number Placeholder 3"/>
          <p:cNvSpPr>
            <a:spLocks noGrp="1"/>
          </p:cNvSpPr>
          <p:nvPr>
            <p:ph type="sldNum" sz="quarter" idx="4294967295"/>
          </p:nvPr>
        </p:nvSpPr>
        <p:spPr/>
        <p:txBody>
          <a:bodyPr/>
          <a:lstStyle/>
          <a:p>
            <a:fld id="{92DA454B-C859-4892-B9FA-68B588C9F547}" type="slidenum">
              <a:rPr lang="en-US" smtClean="0"/>
              <a:t>45</a:t>
            </a:fld>
            <a:endParaRPr lang="en-US"/>
          </a:p>
        </p:txBody>
      </p:sp>
    </p:spTree>
    <p:extLst>
      <p:ext uri="{BB962C8B-B14F-4D97-AF65-F5344CB8AC3E}">
        <p14:creationId xmlns:p14="http://schemas.microsoft.com/office/powerpoint/2010/main" val="18712371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40" dirty="0"/>
              <a:t>Metrics: share of patents vs. inventors</a:t>
            </a:r>
            <a:endParaRPr lang="en-US" sz="3840" dirty="0"/>
          </a:p>
        </p:txBody>
      </p:sp>
      <p:sp>
        <p:nvSpPr>
          <p:cNvPr id="3" name="Content Placeholder 2"/>
          <p:cNvSpPr>
            <a:spLocks noGrp="1"/>
          </p:cNvSpPr>
          <p:nvPr>
            <p:ph idx="1"/>
          </p:nvPr>
        </p:nvSpPr>
        <p:spPr>
          <a:xfrm>
            <a:off x="1158240" y="1737102"/>
            <a:ext cx="9875520" cy="1812926"/>
          </a:xfrm>
        </p:spPr>
        <p:txBody>
          <a:bodyPr>
            <a:normAutofit fontScale="92500"/>
          </a:bodyPr>
          <a:lstStyle/>
          <a:p>
            <a:r>
              <a:rPr lang="en-US" dirty="0" smtClean="0"/>
              <a:t>Share of patents with a female inventor: The percentage of patents granted in a given year with at least one female on the inventor team.</a:t>
            </a:r>
          </a:p>
          <a:p>
            <a:r>
              <a:rPr lang="en-US" dirty="0" smtClean="0"/>
              <a:t>Women inventor rate: The percentage of all unique inventors granted a patent in a given year that are women.</a:t>
            </a:r>
            <a:endParaRPr lang="en-US" dirty="0"/>
          </a:p>
        </p:txBody>
      </p:sp>
      <p:grpSp>
        <p:nvGrpSpPr>
          <p:cNvPr id="4" name="Group 3"/>
          <p:cNvGrpSpPr/>
          <p:nvPr/>
        </p:nvGrpSpPr>
        <p:grpSpPr>
          <a:xfrm>
            <a:off x="1025368" y="3553978"/>
            <a:ext cx="1731617" cy="2023825"/>
            <a:chOff x="461963" y="3567863"/>
            <a:chExt cx="1924019" cy="2248695"/>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963" y="3567863"/>
              <a:ext cx="1228726" cy="1228726"/>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963" y="4587832"/>
              <a:ext cx="1228726" cy="1228726"/>
            </a:xfrm>
            <a:prstGeom prst="rect">
              <a:avLst/>
            </a:prstGeom>
          </p:spPr>
        </p:pic>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1582" y="3686881"/>
              <a:ext cx="914400" cy="914400"/>
            </a:xfrm>
            <a:prstGeom prst="rect">
              <a:avLst/>
            </a:prstGeom>
          </p:spPr>
        </p:pic>
        <p:pic>
          <p:nvPicPr>
            <p:cNvPr id="9" name="Picture 8"/>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471582" y="4720388"/>
              <a:ext cx="914400" cy="914400"/>
            </a:xfrm>
            <a:prstGeom prst="rect">
              <a:avLst/>
            </a:prstGeom>
          </p:spPr>
        </p:pic>
      </p:grpSp>
      <p:sp>
        <p:nvSpPr>
          <p:cNvPr id="10" name="TextBox 9"/>
          <p:cNvSpPr txBox="1"/>
          <p:nvPr/>
        </p:nvSpPr>
        <p:spPr>
          <a:xfrm>
            <a:off x="2735550" y="3664643"/>
            <a:ext cx="1980247" cy="923330"/>
          </a:xfrm>
          <a:prstGeom prst="rect">
            <a:avLst/>
          </a:prstGeom>
          <a:noFill/>
        </p:spPr>
        <p:txBody>
          <a:bodyPr wrap="square" rtlCol="0">
            <a:spAutoFit/>
          </a:bodyPr>
          <a:lstStyle/>
          <a:p>
            <a:r>
              <a:rPr lang="en-US" sz="1800" dirty="0"/>
              <a:t>50% of patents with at least one female inventor</a:t>
            </a:r>
          </a:p>
        </p:txBody>
      </p:sp>
      <p:grpSp>
        <p:nvGrpSpPr>
          <p:cNvPr id="7" name="Group 6"/>
          <p:cNvGrpSpPr/>
          <p:nvPr/>
        </p:nvGrpSpPr>
        <p:grpSpPr>
          <a:xfrm>
            <a:off x="5330972" y="3553978"/>
            <a:ext cx="3829798" cy="2147077"/>
            <a:chOff x="5245969" y="3567863"/>
            <a:chExt cx="4255331" cy="2385641"/>
          </a:xfrm>
        </p:grpSpPr>
        <p:pic>
          <p:nvPicPr>
            <p:cNvPr id="11" name="Picture 1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6129448" y="3663907"/>
              <a:ext cx="914400" cy="914400"/>
            </a:xfrm>
            <a:prstGeom prst="rect">
              <a:avLst/>
            </a:prstGeom>
          </p:spPr>
        </p:pic>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6715233" y="3660729"/>
              <a:ext cx="914400" cy="914400"/>
            </a:xfrm>
            <a:prstGeom prst="rect">
              <a:avLst/>
            </a:prstGeom>
          </p:spPr>
        </p:pic>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7358174" y="3643651"/>
              <a:ext cx="914400" cy="914400"/>
            </a:xfrm>
            <a:prstGeom prst="rect">
              <a:avLst/>
            </a:prstGeom>
          </p:spPr>
        </p:pic>
        <p:pic>
          <p:nvPicPr>
            <p:cNvPr id="19" name="Picture 1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7943959" y="3639674"/>
              <a:ext cx="914400" cy="914400"/>
            </a:xfrm>
            <a:prstGeom prst="rect">
              <a:avLst/>
            </a:prstGeom>
          </p:spPr>
        </p:pic>
        <p:pic>
          <p:nvPicPr>
            <p:cNvPr id="21" name="Picture 2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8586900" y="3639674"/>
              <a:ext cx="914400" cy="914400"/>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5969" y="3567863"/>
              <a:ext cx="1228726" cy="1228726"/>
            </a:xfrm>
            <a:prstGeom prst="rect">
              <a:avLst/>
            </a:prstGeom>
          </p:spPr>
        </p:pic>
        <p:pic>
          <p:nvPicPr>
            <p:cNvPr id="31" name="Picture 3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6129448" y="4820822"/>
              <a:ext cx="914400" cy="914400"/>
            </a:xfrm>
            <a:prstGeom prst="rect">
              <a:avLst/>
            </a:prstGeom>
          </p:spPr>
        </p:pic>
        <p:pic>
          <p:nvPicPr>
            <p:cNvPr id="32" name="Pictur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6715233" y="4817644"/>
              <a:ext cx="914400" cy="914400"/>
            </a:xfrm>
            <a:prstGeom prst="rect">
              <a:avLst/>
            </a:prstGeom>
          </p:spPr>
        </p:pic>
        <p:pic>
          <p:nvPicPr>
            <p:cNvPr id="33" name="Pictur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7358174" y="4800566"/>
              <a:ext cx="914400" cy="914400"/>
            </a:xfrm>
            <a:prstGeom prst="rect">
              <a:avLst/>
            </a:prstGeom>
          </p:spPr>
        </p:pic>
        <p:pic>
          <p:nvPicPr>
            <p:cNvPr id="34" name="Picture 3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7943959" y="4796589"/>
              <a:ext cx="914400" cy="914400"/>
            </a:xfrm>
            <a:prstGeom prst="rect">
              <a:avLst/>
            </a:prstGeom>
          </p:spPr>
        </p:pic>
        <p:pic>
          <p:nvPicPr>
            <p:cNvPr id="35" name="Picture 3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8586900" y="4796589"/>
              <a:ext cx="914400" cy="914400"/>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5969" y="4724778"/>
              <a:ext cx="1228726" cy="1228726"/>
            </a:xfrm>
            <a:prstGeom prst="rect">
              <a:avLst/>
            </a:prstGeom>
          </p:spPr>
        </p:pic>
      </p:grpSp>
      <p:sp>
        <p:nvSpPr>
          <p:cNvPr id="24" name="TextBox 23"/>
          <p:cNvSpPr txBox="1"/>
          <p:nvPr/>
        </p:nvSpPr>
        <p:spPr>
          <a:xfrm>
            <a:off x="2749595" y="4754362"/>
            <a:ext cx="1980247" cy="646331"/>
          </a:xfrm>
          <a:prstGeom prst="rect">
            <a:avLst/>
          </a:prstGeom>
          <a:noFill/>
        </p:spPr>
        <p:txBody>
          <a:bodyPr wrap="square" rtlCol="0">
            <a:spAutoFit/>
          </a:bodyPr>
          <a:lstStyle/>
          <a:p>
            <a:r>
              <a:rPr lang="en-US" sz="1800" dirty="0"/>
              <a:t>50% women inventor rate</a:t>
            </a:r>
          </a:p>
        </p:txBody>
      </p:sp>
      <p:sp>
        <p:nvSpPr>
          <p:cNvPr id="25" name="TextBox 24"/>
          <p:cNvSpPr txBox="1"/>
          <p:nvPr/>
        </p:nvSpPr>
        <p:spPr>
          <a:xfrm>
            <a:off x="9173497" y="3664643"/>
            <a:ext cx="1980247" cy="923330"/>
          </a:xfrm>
          <a:prstGeom prst="rect">
            <a:avLst/>
          </a:prstGeom>
          <a:noFill/>
        </p:spPr>
        <p:txBody>
          <a:bodyPr wrap="square" rtlCol="0">
            <a:spAutoFit/>
          </a:bodyPr>
          <a:lstStyle/>
          <a:p>
            <a:r>
              <a:rPr lang="en-US" sz="1800" dirty="0"/>
              <a:t>50% of patents with at least one female inventor</a:t>
            </a:r>
          </a:p>
        </p:txBody>
      </p:sp>
      <p:sp>
        <p:nvSpPr>
          <p:cNvPr id="26" name="TextBox 25"/>
          <p:cNvSpPr txBox="1"/>
          <p:nvPr/>
        </p:nvSpPr>
        <p:spPr>
          <a:xfrm>
            <a:off x="9182206" y="4754362"/>
            <a:ext cx="1980247" cy="646331"/>
          </a:xfrm>
          <a:prstGeom prst="rect">
            <a:avLst/>
          </a:prstGeom>
          <a:noFill/>
        </p:spPr>
        <p:txBody>
          <a:bodyPr wrap="square" rtlCol="0">
            <a:spAutoFit/>
          </a:bodyPr>
          <a:lstStyle/>
          <a:p>
            <a:r>
              <a:rPr lang="en-US" sz="1800" dirty="0"/>
              <a:t>10% women inventor rate</a:t>
            </a:r>
          </a:p>
        </p:txBody>
      </p:sp>
      <p:sp>
        <p:nvSpPr>
          <p:cNvPr id="12" name="Slide Number Placeholder 11"/>
          <p:cNvSpPr>
            <a:spLocks noGrp="1"/>
          </p:cNvSpPr>
          <p:nvPr>
            <p:ph type="sldNum" sz="quarter" idx="4294967295"/>
          </p:nvPr>
        </p:nvSpPr>
        <p:spPr/>
        <p:txBody>
          <a:bodyPr/>
          <a:lstStyle/>
          <a:p>
            <a:fld id="{92DA454B-C859-4892-B9FA-68B588C9F547}" type="slidenum">
              <a:rPr lang="en-US" smtClean="0"/>
              <a:t>46</a:t>
            </a:fld>
            <a:endParaRPr lang="en-US"/>
          </a:p>
        </p:txBody>
      </p:sp>
    </p:spTree>
    <p:extLst>
      <p:ext uri="{BB962C8B-B14F-4D97-AF65-F5344CB8AC3E}">
        <p14:creationId xmlns:p14="http://schemas.microsoft.com/office/powerpoint/2010/main" val="413524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25"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Forty-year trends of women in U.S. patenting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411" r="2101"/>
          <a:stretch/>
        </p:blipFill>
        <p:spPr>
          <a:xfrm>
            <a:off x="1004076" y="1920240"/>
            <a:ext cx="8350757" cy="4937760"/>
          </a:xfrm>
          <a:prstGeom prst="rect">
            <a:avLst/>
          </a:prstGeom>
        </p:spPr>
      </p:pic>
    </p:spTree>
    <p:extLst>
      <p:ext uri="{BB962C8B-B14F-4D97-AF65-F5344CB8AC3E}">
        <p14:creationId xmlns:p14="http://schemas.microsoft.com/office/powerpoint/2010/main" val="42693250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239" y="567475"/>
            <a:ext cx="9948203" cy="1108926"/>
          </a:xfrm>
        </p:spPr>
        <p:txBody>
          <a:bodyPr>
            <a:normAutofit/>
          </a:bodyPr>
          <a:lstStyle/>
          <a:p>
            <a:r>
              <a:rPr lang="en-US" sz="4080" dirty="0"/>
              <a:t>Policy Example </a:t>
            </a:r>
            <a:r>
              <a:rPr lang="en-US" sz="4080" dirty="0"/>
              <a:t>2: Serving Stakeholders</a:t>
            </a:r>
            <a:endParaRPr lang="en-US" sz="4080" dirty="0"/>
          </a:p>
        </p:txBody>
      </p:sp>
      <p:sp>
        <p:nvSpPr>
          <p:cNvPr id="3" name="Content Placeholder 2"/>
          <p:cNvSpPr>
            <a:spLocks noGrp="1"/>
          </p:cNvSpPr>
          <p:nvPr>
            <p:ph idx="1"/>
          </p:nvPr>
        </p:nvSpPr>
        <p:spPr>
          <a:xfrm>
            <a:off x="1194580" y="1930273"/>
            <a:ext cx="9875520" cy="3926926"/>
          </a:xfrm>
        </p:spPr>
        <p:txBody>
          <a:bodyPr>
            <a:normAutofit/>
          </a:bodyPr>
          <a:lstStyle/>
          <a:p>
            <a:r>
              <a:rPr lang="en-US" dirty="0" smtClean="0"/>
              <a:t>Specific policy objective</a:t>
            </a:r>
          </a:p>
          <a:p>
            <a:pPr lvl="1"/>
            <a:r>
              <a:rPr lang="en-US" dirty="0" smtClean="0"/>
              <a:t>The 2011 Leahy-Smith America Invents Act established the requirement for USPTO to set up regional offices</a:t>
            </a:r>
          </a:p>
          <a:p>
            <a:pPr lvl="1"/>
            <a:r>
              <a:rPr lang="en-US" dirty="0" smtClean="0"/>
              <a:t>To expand engagement and outreach to current and potential USPTO patent and trademark customers</a:t>
            </a:r>
          </a:p>
          <a:p>
            <a:pPr lvl="1"/>
            <a:r>
              <a:rPr lang="en-US" dirty="0" smtClean="0"/>
              <a:t>To descriptively identify and characterize USPTO customers</a:t>
            </a:r>
            <a:endParaRPr lang="en-US" dirty="0"/>
          </a:p>
        </p:txBody>
      </p:sp>
      <p:sp>
        <p:nvSpPr>
          <p:cNvPr id="4" name="Slide Number Placeholder 3"/>
          <p:cNvSpPr>
            <a:spLocks noGrp="1"/>
          </p:cNvSpPr>
          <p:nvPr>
            <p:ph type="sldNum" sz="quarter" idx="4294967295"/>
          </p:nvPr>
        </p:nvSpPr>
        <p:spPr/>
        <p:txBody>
          <a:bodyPr/>
          <a:lstStyle/>
          <a:p>
            <a:fld id="{92DA454B-C859-4892-B9FA-68B588C9F547}" type="slidenum">
              <a:rPr lang="en-US" smtClean="0"/>
              <a:t>48</a:t>
            </a:fld>
            <a:endParaRPr lang="en-US"/>
          </a:p>
        </p:txBody>
      </p:sp>
    </p:spTree>
    <p:extLst>
      <p:ext uri="{BB962C8B-B14F-4D97-AF65-F5344CB8AC3E}">
        <p14:creationId xmlns:p14="http://schemas.microsoft.com/office/powerpoint/2010/main" val="34821958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92DA454B-C859-4892-B9FA-68B588C9F547}" type="slidenum">
              <a:rPr lang="en-US" smtClean="0"/>
              <a:t>49</a:t>
            </a:fld>
            <a:endParaRPr lang="en-US"/>
          </a:p>
        </p:txBody>
      </p:sp>
      <p:pic>
        <p:nvPicPr>
          <p:cNvPr id="3" name="Picture 2"/>
          <p:cNvPicPr>
            <a:picLocks noChangeAspect="1"/>
          </p:cNvPicPr>
          <p:nvPr/>
        </p:nvPicPr>
        <p:blipFill>
          <a:blip r:embed="rId2"/>
          <a:stretch>
            <a:fillRect/>
          </a:stretch>
        </p:blipFill>
        <p:spPr>
          <a:xfrm>
            <a:off x="1746885" y="560070"/>
            <a:ext cx="8698230" cy="5737860"/>
          </a:xfrm>
          <a:prstGeom prst="rect">
            <a:avLst/>
          </a:prstGeom>
        </p:spPr>
      </p:pic>
    </p:spTree>
    <p:extLst>
      <p:ext uri="{BB962C8B-B14F-4D97-AF65-F5344CB8AC3E}">
        <p14:creationId xmlns:p14="http://schemas.microsoft.com/office/powerpoint/2010/main" val="5652911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first assignment</a:t>
            </a:r>
            <a:endParaRPr lang="en-US" dirty="0"/>
          </a:p>
        </p:txBody>
      </p:sp>
      <p:sp>
        <p:nvSpPr>
          <p:cNvPr id="3" name="Text Placeholder 2"/>
          <p:cNvSpPr>
            <a:spLocks noGrp="1"/>
          </p:cNvSpPr>
          <p:nvPr>
            <p:ph type="body" idx="1"/>
          </p:nvPr>
        </p:nvSpPr>
        <p:spPr/>
        <p:txBody>
          <a:bodyPr/>
          <a:lstStyle/>
          <a:p>
            <a:pPr lvl="0"/>
            <a:r>
              <a:rPr lang="en-US" dirty="0"/>
              <a:t>Why is this an important topic to study? (2 points)</a:t>
            </a:r>
          </a:p>
          <a:p>
            <a:pPr lvl="0"/>
            <a:r>
              <a:rPr lang="en-US" dirty="0"/>
              <a:t>What have others done before?  (2 points)</a:t>
            </a:r>
          </a:p>
          <a:p>
            <a:pPr lvl="0"/>
            <a:r>
              <a:rPr lang="en-US" dirty="0"/>
              <a:t>What is your contribution? (2 points)</a:t>
            </a:r>
          </a:p>
          <a:p>
            <a:pPr lvl="0"/>
            <a:r>
              <a:rPr lang="en-US" dirty="0"/>
              <a:t>What is the policy </a:t>
            </a:r>
            <a:r>
              <a:rPr lang="en-US" dirty="0" smtClean="0"/>
              <a:t>implication?</a:t>
            </a:r>
            <a:r>
              <a:rPr lang="en-US" dirty="0"/>
              <a:t>  (2 points)</a:t>
            </a:r>
          </a:p>
          <a:p>
            <a:pPr lvl="0"/>
            <a:r>
              <a:rPr lang="en-US" dirty="0"/>
              <a:t>What kind of methods would you like to explore </a:t>
            </a:r>
            <a:r>
              <a:rPr lang="en-US" dirty="0" smtClean="0"/>
              <a:t> (</a:t>
            </a:r>
            <a:r>
              <a:rPr lang="en-US" dirty="0"/>
              <a:t>2 points)</a:t>
            </a:r>
          </a:p>
          <a:p>
            <a:endParaRPr lang="en-US" dirty="0"/>
          </a:p>
        </p:txBody>
      </p:sp>
    </p:spTree>
    <p:extLst>
      <p:ext uri="{BB962C8B-B14F-4D97-AF65-F5344CB8AC3E}">
        <p14:creationId xmlns:p14="http://schemas.microsoft.com/office/powerpoint/2010/main" val="40104223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8240" y="609937"/>
            <a:ext cx="9875520" cy="1283474"/>
          </a:xfrm>
        </p:spPr>
        <p:txBody>
          <a:bodyPr>
            <a:normAutofit/>
          </a:bodyPr>
          <a:lstStyle/>
          <a:p>
            <a:r>
              <a:rPr lang="en-US" dirty="0" smtClean="0"/>
              <a:t>What’s happening in these regions?</a:t>
            </a:r>
            <a:endParaRPr lang="en-US" dirty="0"/>
          </a:p>
        </p:txBody>
      </p:sp>
      <p:sp>
        <p:nvSpPr>
          <p:cNvPr id="4" name="Content Placeholder 3"/>
          <p:cNvSpPr>
            <a:spLocks noGrp="1"/>
          </p:cNvSpPr>
          <p:nvPr>
            <p:ph idx="1"/>
          </p:nvPr>
        </p:nvSpPr>
        <p:spPr>
          <a:xfrm>
            <a:off x="1158240" y="1801620"/>
            <a:ext cx="9875520" cy="3922788"/>
          </a:xfrm>
        </p:spPr>
        <p:txBody>
          <a:bodyPr>
            <a:normAutofit lnSpcReduction="10000"/>
          </a:bodyPr>
          <a:lstStyle/>
          <a:p>
            <a:pPr marL="617220" indent="-617220">
              <a:lnSpc>
                <a:spcPct val="120000"/>
              </a:lnSpc>
              <a:buFont typeface="+mj-lt"/>
              <a:buAutoNum type="arabicPeriod"/>
            </a:pPr>
            <a:r>
              <a:rPr lang="en-US" dirty="0" smtClean="0"/>
              <a:t>How many innovators are there in the regions?</a:t>
            </a:r>
          </a:p>
          <a:p>
            <a:pPr marL="617220" indent="-617220">
              <a:lnSpc>
                <a:spcPct val="120000"/>
              </a:lnSpc>
              <a:buFont typeface="+mj-lt"/>
              <a:buAutoNum type="arabicPeriod"/>
            </a:pPr>
            <a:r>
              <a:rPr lang="en-US" dirty="0" smtClean="0"/>
              <a:t>How many patent and trademark applicants, owners (TM registrants) are there in the regions?</a:t>
            </a:r>
          </a:p>
          <a:p>
            <a:pPr marL="617220" indent="-617220">
              <a:lnSpc>
                <a:spcPct val="120000"/>
              </a:lnSpc>
              <a:buFont typeface="+mj-lt"/>
              <a:buAutoNum type="arabicPeriod"/>
            </a:pPr>
            <a:r>
              <a:rPr lang="en-US" dirty="0" smtClean="0"/>
              <a:t>Are these innovators and filers large or small companies, start-ups, or individuals?</a:t>
            </a:r>
          </a:p>
          <a:p>
            <a:pPr marL="617220" indent="-617220">
              <a:lnSpc>
                <a:spcPct val="120000"/>
              </a:lnSpc>
              <a:buFont typeface="+mj-lt"/>
              <a:buAutoNum type="arabicPeriod"/>
            </a:pPr>
            <a:r>
              <a:rPr lang="en-US" dirty="0" smtClean="0"/>
              <a:t>What are the total fees in a particular year USPTO collects from these entities?</a:t>
            </a:r>
          </a:p>
        </p:txBody>
      </p:sp>
      <p:sp>
        <p:nvSpPr>
          <p:cNvPr id="2" name="Slide Number Placeholder 1"/>
          <p:cNvSpPr>
            <a:spLocks noGrp="1"/>
          </p:cNvSpPr>
          <p:nvPr>
            <p:ph type="sldNum" sz="quarter" idx="4294967295"/>
          </p:nvPr>
        </p:nvSpPr>
        <p:spPr/>
        <p:txBody>
          <a:bodyPr/>
          <a:lstStyle/>
          <a:p>
            <a:fld id="{92DA454B-C859-4892-B9FA-68B588C9F547}" type="slidenum">
              <a:rPr lang="en-US" smtClean="0"/>
              <a:t>50</a:t>
            </a:fld>
            <a:endParaRPr lang="en-US"/>
          </a:p>
        </p:txBody>
      </p:sp>
    </p:spTree>
    <p:extLst>
      <p:ext uri="{BB962C8B-B14F-4D97-AF65-F5344CB8AC3E}">
        <p14:creationId xmlns:p14="http://schemas.microsoft.com/office/powerpoint/2010/main" val="11155619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smtClean="0"/>
              <a:t>Outline</a:t>
            </a:r>
            <a:endParaRPr dirty="0"/>
          </a:p>
        </p:txBody>
      </p:sp>
      <p:sp>
        <p:nvSpPr>
          <p:cNvPr id="200" name="Google Shape;200;p3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609600" marR="0" lvl="0" indent="-457200" algn="l" rtl="0">
              <a:lnSpc>
                <a:spcPct val="150000"/>
              </a:lnSpc>
              <a:spcBef>
                <a:spcPts val="0"/>
              </a:spcBef>
              <a:spcAft>
                <a:spcPts val="0"/>
              </a:spcAft>
              <a:buSzPts val="2400"/>
              <a:buChar char="●"/>
            </a:pPr>
            <a:r>
              <a:rPr lang="en-US" dirty="0" smtClean="0"/>
              <a:t>Context</a:t>
            </a:r>
            <a:endParaRPr dirty="0"/>
          </a:p>
          <a:p>
            <a:pPr marL="609600" marR="0" lvl="0" indent="-457200" algn="l" rtl="0">
              <a:lnSpc>
                <a:spcPct val="150000"/>
              </a:lnSpc>
              <a:spcBef>
                <a:spcPts val="0"/>
              </a:spcBef>
              <a:spcAft>
                <a:spcPts val="0"/>
              </a:spcAft>
              <a:buSzPts val="2400"/>
              <a:buChar char="●"/>
            </a:pPr>
            <a:r>
              <a:rPr lang="en-US" dirty="0" smtClean="0"/>
              <a:t>Types of data</a:t>
            </a:r>
          </a:p>
          <a:p>
            <a:pPr marL="609600" marR="0" lvl="0" indent="-457200" algn="l" rtl="0">
              <a:lnSpc>
                <a:spcPct val="150000"/>
              </a:lnSpc>
              <a:spcBef>
                <a:spcPts val="0"/>
              </a:spcBef>
              <a:spcAft>
                <a:spcPts val="0"/>
              </a:spcAft>
              <a:buSzPts val="2400"/>
              <a:buChar char="●"/>
            </a:pPr>
            <a:r>
              <a:rPr lang="en-US" dirty="0" smtClean="0"/>
              <a:t>Measurement </a:t>
            </a:r>
          </a:p>
          <a:p>
            <a:pPr marL="609600" marR="0" lvl="0" indent="-457200" algn="l" rtl="0">
              <a:lnSpc>
                <a:spcPct val="150000"/>
              </a:lnSpc>
              <a:spcBef>
                <a:spcPts val="0"/>
              </a:spcBef>
              <a:spcAft>
                <a:spcPts val="0"/>
              </a:spcAft>
              <a:buSzPts val="2400"/>
              <a:buChar char="●"/>
            </a:pPr>
            <a:r>
              <a:rPr lang="en-US" dirty="0" smtClean="0"/>
              <a:t>I</a:t>
            </a:r>
            <a:r>
              <a:rPr lang="en-US" dirty="0" smtClean="0">
                <a:solidFill>
                  <a:srgbClr val="FF0000"/>
                </a:solidFill>
              </a:rPr>
              <a:t>nference</a:t>
            </a:r>
            <a:r>
              <a:rPr lang="en-US" dirty="0" smtClean="0"/>
              <a:t> </a:t>
            </a:r>
            <a:endParaRPr dirty="0"/>
          </a:p>
          <a:p>
            <a:pPr marL="609600" marR="0" lvl="0" indent="-457200" algn="l" rtl="0">
              <a:lnSpc>
                <a:spcPct val="150000"/>
              </a:lnSpc>
              <a:spcBef>
                <a:spcPts val="0"/>
              </a:spcBef>
              <a:spcAft>
                <a:spcPts val="0"/>
              </a:spcAft>
              <a:buSzPts val="2400"/>
              <a:buChar char="●"/>
            </a:pPr>
            <a:r>
              <a:rPr lang="en-US" dirty="0" smtClean="0"/>
              <a:t>Project Scoping</a:t>
            </a:r>
            <a:endParaRPr dirty="0"/>
          </a:p>
          <a:p>
            <a:pPr marL="0" marR="0" lvl="0" indent="0" algn="l" rtl="0">
              <a:lnSpc>
                <a:spcPct val="150000"/>
              </a:lnSpc>
              <a:spcBef>
                <a:spcPts val="0"/>
              </a:spcBef>
              <a:spcAft>
                <a:spcPts val="0"/>
              </a:spcAft>
              <a:buNone/>
            </a:pPr>
            <a:endParaRPr dirty="0"/>
          </a:p>
          <a:p>
            <a:pPr marL="0" lvl="0" indent="0" algn="l" rtl="0">
              <a:spcBef>
                <a:spcPts val="0"/>
              </a:spcBef>
              <a:spcAft>
                <a:spcPts val="2100"/>
              </a:spcAft>
              <a:buNone/>
            </a:pPr>
            <a:endParaRPr dirty="0"/>
          </a:p>
        </p:txBody>
      </p:sp>
    </p:spTree>
    <p:extLst>
      <p:ext uri="{BB962C8B-B14F-4D97-AF65-F5344CB8AC3E}">
        <p14:creationId xmlns:p14="http://schemas.microsoft.com/office/powerpoint/2010/main" val="10780707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8B06F4-2ED8-47DC-912A-E1DBFA0D476C}"/>
              </a:ext>
            </a:extLst>
          </p:cNvPr>
          <p:cNvPicPr>
            <a:picLocks noChangeAspect="1"/>
          </p:cNvPicPr>
          <p:nvPr/>
        </p:nvPicPr>
        <p:blipFill>
          <a:blip r:embed="rId2"/>
          <a:stretch>
            <a:fillRect/>
          </a:stretch>
        </p:blipFill>
        <p:spPr>
          <a:xfrm>
            <a:off x="3205162" y="923925"/>
            <a:ext cx="5781675" cy="5010150"/>
          </a:xfrm>
          <a:prstGeom prst="rect">
            <a:avLst/>
          </a:prstGeom>
        </p:spPr>
      </p:pic>
    </p:spTree>
    <p:extLst>
      <p:ext uri="{BB962C8B-B14F-4D97-AF65-F5344CB8AC3E}">
        <p14:creationId xmlns:p14="http://schemas.microsoft.com/office/powerpoint/2010/main" val="135363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8C428-C11F-49EC-ADC1-9961841B5B9F}"/>
              </a:ext>
            </a:extLst>
          </p:cNvPr>
          <p:cNvPicPr>
            <a:picLocks noChangeAspect="1"/>
          </p:cNvPicPr>
          <p:nvPr/>
        </p:nvPicPr>
        <p:blipFill>
          <a:blip r:embed="rId2"/>
          <a:stretch>
            <a:fillRect/>
          </a:stretch>
        </p:blipFill>
        <p:spPr>
          <a:xfrm>
            <a:off x="1842166" y="698269"/>
            <a:ext cx="6676549" cy="5788679"/>
          </a:xfrm>
          <a:prstGeom prst="rect">
            <a:avLst/>
          </a:prstGeom>
        </p:spPr>
      </p:pic>
    </p:spTree>
    <p:extLst>
      <p:ext uri="{BB962C8B-B14F-4D97-AF65-F5344CB8AC3E}">
        <p14:creationId xmlns:p14="http://schemas.microsoft.com/office/powerpoint/2010/main" val="8097385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3"/>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54</a:t>
            </a:fld>
            <a:endParaRPr sz="1200" b="0" i="0" u="none" strike="noStrike" cap="none">
              <a:solidFill>
                <a:srgbClr val="898989"/>
              </a:solidFill>
              <a:latin typeface="Calibri"/>
              <a:ea typeface="Calibri"/>
              <a:cs typeface="Calibri"/>
              <a:sym typeface="Calibri"/>
            </a:endParaRPr>
          </a:p>
        </p:txBody>
      </p:sp>
      <p:sp>
        <p:nvSpPr>
          <p:cNvPr id="256" name="Google Shape;256;p43"/>
          <p:cNvSpPr txBox="1"/>
          <p:nvPr/>
        </p:nvSpPr>
        <p:spPr>
          <a:xfrm>
            <a:off x="2438400" y="1541463"/>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Construct</a:t>
            </a:r>
            <a:endParaRPr sz="2000" b="1" i="0" u="none" strike="noStrike" cap="none">
              <a:solidFill>
                <a:srgbClr val="000000"/>
              </a:solidFill>
              <a:latin typeface="Verdana"/>
              <a:ea typeface="Verdana"/>
              <a:cs typeface="Verdana"/>
              <a:sym typeface="Verdana"/>
            </a:endParaRPr>
          </a:p>
        </p:txBody>
      </p:sp>
      <p:sp>
        <p:nvSpPr>
          <p:cNvPr id="257" name="Google Shape;257;p43"/>
          <p:cNvSpPr txBox="1"/>
          <p:nvPr/>
        </p:nvSpPr>
        <p:spPr>
          <a:xfrm>
            <a:off x="2438400" y="2876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Measurement</a:t>
            </a:r>
            <a:endParaRPr sz="2000" b="1" i="0" u="none" strike="noStrike" cap="none">
              <a:solidFill>
                <a:srgbClr val="000000"/>
              </a:solidFill>
              <a:latin typeface="Verdana"/>
              <a:ea typeface="Verdana"/>
              <a:cs typeface="Verdana"/>
              <a:sym typeface="Verdana"/>
            </a:endParaRPr>
          </a:p>
        </p:txBody>
      </p:sp>
      <p:sp>
        <p:nvSpPr>
          <p:cNvPr id="258" name="Google Shape;258;p43"/>
          <p:cNvSpPr txBox="1"/>
          <p:nvPr/>
        </p:nvSpPr>
        <p:spPr>
          <a:xfrm>
            <a:off x="2438400" y="41719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Response</a:t>
            </a:r>
            <a:endParaRPr sz="2000" b="1" i="0" u="none" strike="noStrike" cap="none">
              <a:solidFill>
                <a:srgbClr val="000000"/>
              </a:solidFill>
              <a:latin typeface="Verdana"/>
              <a:ea typeface="Verdana"/>
              <a:cs typeface="Verdana"/>
              <a:sym typeface="Verdana"/>
            </a:endParaRPr>
          </a:p>
        </p:txBody>
      </p:sp>
      <p:sp>
        <p:nvSpPr>
          <p:cNvPr id="259" name="Google Shape;259;p43"/>
          <p:cNvSpPr txBox="1"/>
          <p:nvPr/>
        </p:nvSpPr>
        <p:spPr>
          <a:xfrm flipH="1">
            <a:off x="6172200" y="15240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Target Population</a:t>
            </a:r>
            <a:endParaRPr sz="2000" b="1" i="0" u="none" strike="noStrike" cap="none">
              <a:solidFill>
                <a:srgbClr val="000000"/>
              </a:solidFill>
              <a:latin typeface="Verdana"/>
              <a:ea typeface="Verdana"/>
              <a:cs typeface="Verdana"/>
              <a:sym typeface="Verdana"/>
            </a:endParaRPr>
          </a:p>
        </p:txBody>
      </p:sp>
      <p:sp>
        <p:nvSpPr>
          <p:cNvPr id="260" name="Google Shape;260;p43"/>
          <p:cNvSpPr txBox="1"/>
          <p:nvPr/>
        </p:nvSpPr>
        <p:spPr>
          <a:xfrm>
            <a:off x="6172200" y="2495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Sampling Frame</a:t>
            </a:r>
            <a:endParaRPr sz="2000" b="1" i="0" u="none" strike="noStrike" cap="none">
              <a:solidFill>
                <a:srgbClr val="000000"/>
              </a:solidFill>
              <a:latin typeface="Verdana"/>
              <a:ea typeface="Verdana"/>
              <a:cs typeface="Verdana"/>
              <a:sym typeface="Verdana"/>
            </a:endParaRPr>
          </a:p>
        </p:txBody>
      </p:sp>
      <p:sp>
        <p:nvSpPr>
          <p:cNvPr id="261" name="Google Shape;261;p43"/>
          <p:cNvSpPr txBox="1"/>
          <p:nvPr/>
        </p:nvSpPr>
        <p:spPr>
          <a:xfrm>
            <a:off x="6172200" y="34861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Sample</a:t>
            </a:r>
            <a:endParaRPr sz="2000" b="1" i="0" u="none" strike="noStrike" cap="none">
              <a:solidFill>
                <a:srgbClr val="000000"/>
              </a:solidFill>
              <a:latin typeface="Verdana"/>
              <a:ea typeface="Verdana"/>
              <a:cs typeface="Verdana"/>
              <a:sym typeface="Verdana"/>
            </a:endParaRPr>
          </a:p>
        </p:txBody>
      </p:sp>
      <p:sp>
        <p:nvSpPr>
          <p:cNvPr id="262" name="Google Shape;262;p43"/>
          <p:cNvSpPr txBox="1"/>
          <p:nvPr/>
        </p:nvSpPr>
        <p:spPr>
          <a:xfrm>
            <a:off x="3016251" y="1123950"/>
            <a:ext cx="2144713"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Measurement</a:t>
            </a:r>
            <a:endParaRPr/>
          </a:p>
        </p:txBody>
      </p:sp>
      <p:sp>
        <p:nvSpPr>
          <p:cNvPr id="263" name="Google Shape;263;p43"/>
          <p:cNvSpPr txBox="1"/>
          <p:nvPr/>
        </p:nvSpPr>
        <p:spPr>
          <a:xfrm>
            <a:off x="6570664" y="1123950"/>
            <a:ext cx="2390775"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Representation</a:t>
            </a:r>
            <a:endParaRPr/>
          </a:p>
        </p:txBody>
      </p:sp>
      <p:sp>
        <p:nvSpPr>
          <p:cNvPr id="264" name="Google Shape;264;p43"/>
          <p:cNvSpPr txBox="1"/>
          <p:nvPr/>
        </p:nvSpPr>
        <p:spPr>
          <a:xfrm>
            <a:off x="6172200" y="44958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Respondents</a:t>
            </a:r>
            <a:endParaRPr sz="2000" b="1" i="0" u="none" strike="noStrike" cap="none">
              <a:solidFill>
                <a:srgbClr val="000000"/>
              </a:solidFill>
              <a:latin typeface="Verdana"/>
              <a:ea typeface="Verdana"/>
              <a:cs typeface="Verdana"/>
              <a:sym typeface="Verdana"/>
            </a:endParaRPr>
          </a:p>
        </p:txBody>
      </p:sp>
      <p:sp>
        <p:nvSpPr>
          <p:cNvPr id="265" name="Google Shape;265;p43"/>
          <p:cNvSpPr txBox="1"/>
          <p:nvPr/>
        </p:nvSpPr>
        <p:spPr>
          <a:xfrm>
            <a:off x="24384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Edited Response</a:t>
            </a:r>
            <a:endParaRPr sz="2000" b="1" i="0" u="none" strike="noStrike" cap="none">
              <a:solidFill>
                <a:srgbClr val="000000"/>
              </a:solidFill>
              <a:latin typeface="Verdana"/>
              <a:ea typeface="Verdana"/>
              <a:cs typeface="Verdana"/>
              <a:sym typeface="Verdana"/>
            </a:endParaRPr>
          </a:p>
        </p:txBody>
      </p:sp>
      <p:cxnSp>
        <p:nvCxnSpPr>
          <p:cNvPr id="266" name="Google Shape;266;p43"/>
          <p:cNvCxnSpPr>
            <a:stCxn id="265" idx="2"/>
            <a:endCxn id="267" idx="0"/>
          </p:cNvCxnSpPr>
          <p:nvPr/>
        </p:nvCxnSpPr>
        <p:spPr>
          <a:xfrm>
            <a:off x="4076700" y="5867400"/>
            <a:ext cx="1905000" cy="438300"/>
          </a:xfrm>
          <a:prstGeom prst="straightConnector1">
            <a:avLst/>
          </a:prstGeom>
          <a:noFill/>
          <a:ln w="25400" cap="flat" cmpd="sng">
            <a:solidFill>
              <a:schemeClr val="dk1"/>
            </a:solidFill>
            <a:prstDash val="solid"/>
            <a:round/>
            <a:headEnd type="none" w="med" len="med"/>
            <a:tailEnd type="triangle" w="med" len="med"/>
          </a:ln>
        </p:spPr>
      </p:cxnSp>
      <p:cxnSp>
        <p:nvCxnSpPr>
          <p:cNvPr id="268" name="Google Shape;268;p43"/>
          <p:cNvCxnSpPr>
            <a:stCxn id="269" idx="2"/>
            <a:endCxn id="267" idx="0"/>
          </p:cNvCxnSpPr>
          <p:nvPr/>
        </p:nvCxnSpPr>
        <p:spPr>
          <a:xfrm flipH="1">
            <a:off x="5981700" y="5867400"/>
            <a:ext cx="1828800" cy="438300"/>
          </a:xfrm>
          <a:prstGeom prst="straightConnector1">
            <a:avLst/>
          </a:prstGeom>
          <a:noFill/>
          <a:ln w="25400" cap="flat" cmpd="sng">
            <a:solidFill>
              <a:schemeClr val="dk1"/>
            </a:solidFill>
            <a:prstDash val="solid"/>
            <a:round/>
            <a:headEnd type="none" w="med" len="med"/>
            <a:tailEnd type="triangle" w="med" len="med"/>
          </a:ln>
        </p:spPr>
      </p:cxnSp>
      <p:sp>
        <p:nvSpPr>
          <p:cNvPr id="269" name="Google Shape;269;p43"/>
          <p:cNvSpPr txBox="1"/>
          <p:nvPr/>
        </p:nvSpPr>
        <p:spPr>
          <a:xfrm>
            <a:off x="61722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 Adjustments</a:t>
            </a:r>
            <a:endParaRPr/>
          </a:p>
        </p:txBody>
      </p:sp>
      <p:sp>
        <p:nvSpPr>
          <p:cNvPr id="267" name="Google Shape;267;p43"/>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cxnSp>
        <p:nvCxnSpPr>
          <p:cNvPr id="270" name="Google Shape;270;p43"/>
          <p:cNvCxnSpPr>
            <a:stCxn id="256" idx="2"/>
            <a:endCxn id="257" idx="0"/>
          </p:cNvCxnSpPr>
          <p:nvPr/>
        </p:nvCxnSpPr>
        <p:spPr>
          <a:xfrm>
            <a:off x="4076700" y="1941513"/>
            <a:ext cx="0" cy="935100"/>
          </a:xfrm>
          <a:prstGeom prst="straightConnector1">
            <a:avLst/>
          </a:prstGeom>
          <a:noFill/>
          <a:ln w="25400" cap="flat" cmpd="sng">
            <a:solidFill>
              <a:schemeClr val="dk1"/>
            </a:solidFill>
            <a:prstDash val="solid"/>
            <a:round/>
            <a:headEnd type="none" w="med" len="med"/>
            <a:tailEnd type="triangle" w="med" len="med"/>
          </a:ln>
        </p:spPr>
      </p:cxnSp>
      <p:cxnSp>
        <p:nvCxnSpPr>
          <p:cNvPr id="271" name="Google Shape;271;p43"/>
          <p:cNvCxnSpPr>
            <a:stCxn id="257" idx="2"/>
            <a:endCxn id="258" idx="0"/>
          </p:cNvCxnSpPr>
          <p:nvPr/>
        </p:nvCxnSpPr>
        <p:spPr>
          <a:xfrm>
            <a:off x="4076700" y="3276600"/>
            <a:ext cx="0" cy="895500"/>
          </a:xfrm>
          <a:prstGeom prst="straightConnector1">
            <a:avLst/>
          </a:prstGeom>
          <a:noFill/>
          <a:ln w="25400" cap="flat" cmpd="sng">
            <a:solidFill>
              <a:schemeClr val="dk1"/>
            </a:solidFill>
            <a:prstDash val="solid"/>
            <a:round/>
            <a:headEnd type="none" w="med" len="med"/>
            <a:tailEnd type="triangle" w="med" len="med"/>
          </a:ln>
        </p:spPr>
      </p:cxnSp>
      <p:cxnSp>
        <p:nvCxnSpPr>
          <p:cNvPr id="272" name="Google Shape;272;p43"/>
          <p:cNvCxnSpPr>
            <a:stCxn id="258" idx="2"/>
            <a:endCxn id="265" idx="0"/>
          </p:cNvCxnSpPr>
          <p:nvPr/>
        </p:nvCxnSpPr>
        <p:spPr>
          <a:xfrm>
            <a:off x="4076700" y="4572000"/>
            <a:ext cx="0" cy="895500"/>
          </a:xfrm>
          <a:prstGeom prst="straightConnector1">
            <a:avLst/>
          </a:prstGeom>
          <a:noFill/>
          <a:ln w="25400" cap="flat" cmpd="sng">
            <a:solidFill>
              <a:schemeClr val="dk1"/>
            </a:solidFill>
            <a:prstDash val="solid"/>
            <a:round/>
            <a:headEnd type="none" w="med" len="med"/>
            <a:tailEnd type="triangle" w="med" len="med"/>
          </a:ln>
        </p:spPr>
      </p:cxnSp>
      <p:cxnSp>
        <p:nvCxnSpPr>
          <p:cNvPr id="273" name="Google Shape;273;p43"/>
          <p:cNvCxnSpPr>
            <a:stCxn id="259" idx="2"/>
            <a:endCxn id="260" idx="0"/>
          </p:cNvCxnSpPr>
          <p:nvPr/>
        </p:nvCxnSpPr>
        <p:spPr>
          <a:xfrm>
            <a:off x="7810500" y="1924050"/>
            <a:ext cx="0" cy="571500"/>
          </a:xfrm>
          <a:prstGeom prst="straightConnector1">
            <a:avLst/>
          </a:prstGeom>
          <a:noFill/>
          <a:ln w="25400" cap="flat" cmpd="sng">
            <a:solidFill>
              <a:schemeClr val="dk1"/>
            </a:solidFill>
            <a:prstDash val="solid"/>
            <a:round/>
            <a:headEnd type="none" w="med" len="med"/>
            <a:tailEnd type="triangle" w="med" len="med"/>
          </a:ln>
        </p:spPr>
      </p:cxnSp>
      <p:cxnSp>
        <p:nvCxnSpPr>
          <p:cNvPr id="274" name="Google Shape;274;p43"/>
          <p:cNvCxnSpPr>
            <a:stCxn id="260" idx="2"/>
            <a:endCxn id="261" idx="0"/>
          </p:cNvCxnSpPr>
          <p:nvPr/>
        </p:nvCxnSpPr>
        <p:spPr>
          <a:xfrm>
            <a:off x="7810500" y="2895600"/>
            <a:ext cx="0" cy="590700"/>
          </a:xfrm>
          <a:prstGeom prst="straightConnector1">
            <a:avLst/>
          </a:prstGeom>
          <a:noFill/>
          <a:ln w="25400" cap="flat" cmpd="sng">
            <a:solidFill>
              <a:schemeClr val="dk1"/>
            </a:solidFill>
            <a:prstDash val="solid"/>
            <a:round/>
            <a:headEnd type="none" w="med" len="med"/>
            <a:tailEnd type="triangle" w="med" len="med"/>
          </a:ln>
        </p:spPr>
      </p:cxnSp>
      <p:cxnSp>
        <p:nvCxnSpPr>
          <p:cNvPr id="275" name="Google Shape;275;p43"/>
          <p:cNvCxnSpPr>
            <a:stCxn id="261" idx="2"/>
            <a:endCxn id="264" idx="0"/>
          </p:cNvCxnSpPr>
          <p:nvPr/>
        </p:nvCxnSpPr>
        <p:spPr>
          <a:xfrm>
            <a:off x="7810500" y="3886200"/>
            <a:ext cx="0" cy="609600"/>
          </a:xfrm>
          <a:prstGeom prst="straightConnector1">
            <a:avLst/>
          </a:prstGeom>
          <a:noFill/>
          <a:ln w="25400" cap="flat" cmpd="sng">
            <a:solidFill>
              <a:schemeClr val="dk1"/>
            </a:solidFill>
            <a:prstDash val="solid"/>
            <a:round/>
            <a:headEnd type="none" w="med" len="med"/>
            <a:tailEnd type="triangle" w="med" len="med"/>
          </a:ln>
        </p:spPr>
      </p:cxnSp>
      <p:cxnSp>
        <p:nvCxnSpPr>
          <p:cNvPr id="276" name="Google Shape;276;p43"/>
          <p:cNvCxnSpPr>
            <a:stCxn id="264" idx="2"/>
            <a:endCxn id="269" idx="0"/>
          </p:cNvCxnSpPr>
          <p:nvPr/>
        </p:nvCxnSpPr>
        <p:spPr>
          <a:xfrm>
            <a:off x="7810500" y="4895850"/>
            <a:ext cx="0" cy="571500"/>
          </a:xfrm>
          <a:prstGeom prst="straightConnector1">
            <a:avLst/>
          </a:prstGeom>
          <a:noFill/>
          <a:ln w="25400" cap="flat" cmpd="sng">
            <a:solidFill>
              <a:schemeClr val="dk1"/>
            </a:solidFill>
            <a:prstDash val="solid"/>
            <a:round/>
            <a:headEnd type="none" w="med" len="med"/>
            <a:tailEnd type="triangle" w="med" len="med"/>
          </a:ln>
        </p:spPr>
      </p:cxnSp>
      <p:pic>
        <p:nvPicPr>
          <p:cNvPr id="277" name="Google Shape;277;p43"/>
          <p:cNvPicPr preferRelativeResize="0"/>
          <p:nvPr/>
        </p:nvPicPr>
        <p:blipFill rotWithShape="1">
          <a:blip r:embed="rId3">
            <a:alphaModFix/>
          </a:blip>
          <a:srcRect/>
          <a:stretch/>
        </p:blipFill>
        <p:spPr>
          <a:xfrm>
            <a:off x="5334000" y="1524001"/>
            <a:ext cx="304800" cy="474663"/>
          </a:xfrm>
          <a:prstGeom prst="rect">
            <a:avLst/>
          </a:prstGeom>
          <a:noFill/>
          <a:ln>
            <a:noFill/>
          </a:ln>
        </p:spPr>
      </p:pic>
      <p:pic>
        <p:nvPicPr>
          <p:cNvPr id="278" name="Google Shape;278;p43"/>
          <p:cNvPicPr preferRelativeResize="0"/>
          <p:nvPr/>
        </p:nvPicPr>
        <p:blipFill rotWithShape="1">
          <a:blip r:embed="rId4">
            <a:alphaModFix/>
          </a:blip>
          <a:srcRect/>
          <a:stretch/>
        </p:blipFill>
        <p:spPr>
          <a:xfrm>
            <a:off x="5410201" y="2878138"/>
            <a:ext cx="257175" cy="474662"/>
          </a:xfrm>
          <a:prstGeom prst="rect">
            <a:avLst/>
          </a:prstGeom>
          <a:noFill/>
          <a:ln>
            <a:noFill/>
          </a:ln>
        </p:spPr>
      </p:pic>
      <p:pic>
        <p:nvPicPr>
          <p:cNvPr id="279" name="Google Shape;279;p43"/>
          <p:cNvPicPr preferRelativeResize="0"/>
          <p:nvPr/>
        </p:nvPicPr>
        <p:blipFill rotWithShape="1">
          <a:blip r:embed="rId5">
            <a:alphaModFix/>
          </a:blip>
          <a:srcRect/>
          <a:stretch/>
        </p:blipFill>
        <p:spPr>
          <a:xfrm>
            <a:off x="5410200" y="4114801"/>
            <a:ext cx="280988" cy="474663"/>
          </a:xfrm>
          <a:prstGeom prst="rect">
            <a:avLst/>
          </a:prstGeom>
          <a:noFill/>
          <a:ln>
            <a:noFill/>
          </a:ln>
        </p:spPr>
      </p:pic>
      <p:pic>
        <p:nvPicPr>
          <p:cNvPr id="280" name="Google Shape;280;p43"/>
          <p:cNvPicPr preferRelativeResize="0"/>
          <p:nvPr/>
        </p:nvPicPr>
        <p:blipFill rotWithShape="1">
          <a:blip r:embed="rId6">
            <a:alphaModFix/>
          </a:blip>
          <a:srcRect/>
          <a:stretch/>
        </p:blipFill>
        <p:spPr>
          <a:xfrm>
            <a:off x="5257800" y="5410200"/>
            <a:ext cx="374650" cy="501650"/>
          </a:xfrm>
          <a:prstGeom prst="rect">
            <a:avLst/>
          </a:prstGeom>
          <a:noFill/>
          <a:ln>
            <a:noFill/>
          </a:ln>
        </p:spPr>
      </p:pic>
      <p:pic>
        <p:nvPicPr>
          <p:cNvPr id="281" name="Google Shape;281;p43"/>
          <p:cNvPicPr preferRelativeResize="0"/>
          <p:nvPr/>
        </p:nvPicPr>
        <p:blipFill rotWithShape="1">
          <a:blip r:embed="rId7">
            <a:alphaModFix/>
          </a:blip>
          <a:srcRect/>
          <a:stretch/>
        </p:blipFill>
        <p:spPr>
          <a:xfrm>
            <a:off x="6272214" y="1524000"/>
            <a:ext cx="280987" cy="395288"/>
          </a:xfrm>
          <a:prstGeom prst="rect">
            <a:avLst/>
          </a:prstGeom>
          <a:noFill/>
          <a:ln>
            <a:noFill/>
          </a:ln>
        </p:spPr>
      </p:pic>
      <p:pic>
        <p:nvPicPr>
          <p:cNvPr id="282" name="Google Shape;282;p43"/>
          <p:cNvPicPr preferRelativeResize="0"/>
          <p:nvPr/>
        </p:nvPicPr>
        <p:blipFill rotWithShape="1">
          <a:blip r:embed="rId8">
            <a:alphaModFix/>
          </a:blip>
          <a:srcRect/>
          <a:stretch/>
        </p:blipFill>
        <p:spPr>
          <a:xfrm>
            <a:off x="6224588" y="2447926"/>
            <a:ext cx="328612" cy="500063"/>
          </a:xfrm>
          <a:prstGeom prst="rect">
            <a:avLst/>
          </a:prstGeom>
          <a:noFill/>
          <a:ln>
            <a:noFill/>
          </a:ln>
        </p:spPr>
      </p:pic>
      <p:pic>
        <p:nvPicPr>
          <p:cNvPr id="283" name="Google Shape;283;p43"/>
          <p:cNvPicPr preferRelativeResize="0"/>
          <p:nvPr/>
        </p:nvPicPr>
        <p:blipFill rotWithShape="1">
          <a:blip r:embed="rId9">
            <a:alphaModFix/>
          </a:blip>
          <a:srcRect/>
          <a:stretch/>
        </p:blipFill>
        <p:spPr>
          <a:xfrm>
            <a:off x="6224588" y="3475038"/>
            <a:ext cx="328612" cy="474662"/>
          </a:xfrm>
          <a:prstGeom prst="rect">
            <a:avLst/>
          </a:prstGeom>
          <a:noFill/>
          <a:ln>
            <a:noFill/>
          </a:ln>
        </p:spPr>
      </p:pic>
      <p:pic>
        <p:nvPicPr>
          <p:cNvPr id="284" name="Google Shape;284;p43"/>
          <p:cNvPicPr preferRelativeResize="0"/>
          <p:nvPr/>
        </p:nvPicPr>
        <p:blipFill rotWithShape="1">
          <a:blip r:embed="rId10">
            <a:alphaModFix/>
          </a:blip>
          <a:srcRect/>
          <a:stretch/>
        </p:blipFill>
        <p:spPr>
          <a:xfrm>
            <a:off x="6224588" y="4478338"/>
            <a:ext cx="328612" cy="474662"/>
          </a:xfrm>
          <a:prstGeom prst="rect">
            <a:avLst/>
          </a:prstGeom>
          <a:noFill/>
          <a:ln>
            <a:noFill/>
          </a:ln>
        </p:spPr>
      </p:pic>
      <p:pic>
        <p:nvPicPr>
          <p:cNvPr id="285" name="Google Shape;285;p43"/>
          <p:cNvPicPr preferRelativeResize="0"/>
          <p:nvPr/>
        </p:nvPicPr>
        <p:blipFill rotWithShape="1">
          <a:blip r:embed="rId11">
            <a:alphaModFix/>
          </a:blip>
          <a:srcRect/>
          <a:stretch/>
        </p:blipFill>
        <p:spPr>
          <a:xfrm>
            <a:off x="6172201" y="5410201"/>
            <a:ext cx="422275" cy="474663"/>
          </a:xfrm>
          <a:prstGeom prst="rect">
            <a:avLst/>
          </a:prstGeom>
          <a:noFill/>
          <a:ln>
            <a:noFill/>
          </a:ln>
        </p:spPr>
      </p:pic>
      <p:pic>
        <p:nvPicPr>
          <p:cNvPr id="286" name="Google Shape;286;p43"/>
          <p:cNvPicPr preferRelativeResize="0"/>
          <p:nvPr/>
        </p:nvPicPr>
        <p:blipFill rotWithShape="1">
          <a:blip r:embed="rId12">
            <a:alphaModFix/>
          </a:blip>
          <a:srcRect/>
          <a:stretch/>
        </p:blipFill>
        <p:spPr>
          <a:xfrm>
            <a:off x="4267200" y="6248401"/>
            <a:ext cx="515938" cy="500063"/>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55</a:t>
            </a:fld>
            <a:endParaRPr sz="1200" b="0" i="0" u="none" strike="noStrike" cap="none">
              <a:solidFill>
                <a:srgbClr val="898989"/>
              </a:solidFill>
              <a:latin typeface="Calibri"/>
              <a:ea typeface="Calibri"/>
              <a:cs typeface="Calibri"/>
              <a:sym typeface="Calibri"/>
            </a:endParaRPr>
          </a:p>
        </p:txBody>
      </p:sp>
      <p:sp>
        <p:nvSpPr>
          <p:cNvPr id="292" name="Google Shape;292;p44"/>
          <p:cNvSpPr txBox="1"/>
          <p:nvPr/>
        </p:nvSpPr>
        <p:spPr>
          <a:xfrm>
            <a:off x="2438400" y="1541463"/>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Construct</a:t>
            </a:r>
            <a:endParaRPr/>
          </a:p>
        </p:txBody>
      </p:sp>
      <p:sp>
        <p:nvSpPr>
          <p:cNvPr id="293" name="Google Shape;293;p44"/>
          <p:cNvSpPr txBox="1"/>
          <p:nvPr/>
        </p:nvSpPr>
        <p:spPr>
          <a:xfrm>
            <a:off x="2438400" y="2876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Verdana"/>
              <a:buNone/>
            </a:pPr>
            <a:r>
              <a:rPr lang="en-US" sz="2000" b="1" i="0" u="none" strike="noStrike" cap="none">
                <a:solidFill>
                  <a:srgbClr val="002654"/>
                </a:solidFill>
                <a:latin typeface="Verdana"/>
                <a:ea typeface="Verdana"/>
                <a:cs typeface="Verdana"/>
                <a:sym typeface="Verdana"/>
              </a:rPr>
              <a:t>Measurement</a:t>
            </a:r>
            <a:endParaRPr/>
          </a:p>
        </p:txBody>
      </p:sp>
      <p:sp>
        <p:nvSpPr>
          <p:cNvPr id="294" name="Google Shape;294;p44"/>
          <p:cNvSpPr txBox="1"/>
          <p:nvPr/>
        </p:nvSpPr>
        <p:spPr>
          <a:xfrm>
            <a:off x="2438400" y="41719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Response</a:t>
            </a:r>
            <a:endParaRPr sz="2000" b="1" i="0" u="none" strike="noStrike" cap="none">
              <a:solidFill>
                <a:srgbClr val="000000"/>
              </a:solidFill>
              <a:latin typeface="Verdana"/>
              <a:ea typeface="Verdana"/>
              <a:cs typeface="Verdana"/>
              <a:sym typeface="Verdana"/>
            </a:endParaRPr>
          </a:p>
        </p:txBody>
      </p:sp>
      <p:sp>
        <p:nvSpPr>
          <p:cNvPr id="295" name="Google Shape;295;p44"/>
          <p:cNvSpPr txBox="1"/>
          <p:nvPr/>
        </p:nvSpPr>
        <p:spPr>
          <a:xfrm>
            <a:off x="3016251" y="1123950"/>
            <a:ext cx="2144713"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Measurement</a:t>
            </a:r>
            <a:endParaRPr/>
          </a:p>
        </p:txBody>
      </p:sp>
      <p:sp>
        <p:nvSpPr>
          <p:cNvPr id="296" name="Google Shape;296;p44"/>
          <p:cNvSpPr txBox="1"/>
          <p:nvPr/>
        </p:nvSpPr>
        <p:spPr>
          <a:xfrm>
            <a:off x="24384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Edited Response</a:t>
            </a:r>
            <a:endParaRPr sz="2000" b="1" i="0" u="none" strike="noStrike" cap="none">
              <a:solidFill>
                <a:srgbClr val="000000"/>
              </a:solidFill>
              <a:latin typeface="Verdana"/>
              <a:ea typeface="Verdana"/>
              <a:cs typeface="Verdana"/>
              <a:sym typeface="Verdana"/>
            </a:endParaRPr>
          </a:p>
        </p:txBody>
      </p:sp>
      <p:cxnSp>
        <p:nvCxnSpPr>
          <p:cNvPr id="297" name="Google Shape;297;p44"/>
          <p:cNvCxnSpPr>
            <a:stCxn id="296" idx="2"/>
          </p:cNvCxnSpPr>
          <p:nvPr/>
        </p:nvCxnSpPr>
        <p:spPr>
          <a:xfrm>
            <a:off x="4076700" y="5867400"/>
            <a:ext cx="1905000" cy="438300"/>
          </a:xfrm>
          <a:prstGeom prst="straightConnector1">
            <a:avLst/>
          </a:prstGeom>
          <a:noFill/>
          <a:ln w="25400" cap="flat" cmpd="sng">
            <a:solidFill>
              <a:schemeClr val="dk1"/>
            </a:solidFill>
            <a:prstDash val="solid"/>
            <a:round/>
            <a:headEnd type="none" w="med" len="med"/>
            <a:tailEnd type="triangle" w="med" len="med"/>
          </a:ln>
        </p:spPr>
      </p:cxnSp>
      <p:cxnSp>
        <p:nvCxnSpPr>
          <p:cNvPr id="298" name="Google Shape;298;p44"/>
          <p:cNvCxnSpPr>
            <a:stCxn id="292" idx="2"/>
            <a:endCxn id="293" idx="0"/>
          </p:cNvCxnSpPr>
          <p:nvPr/>
        </p:nvCxnSpPr>
        <p:spPr>
          <a:xfrm>
            <a:off x="4076700" y="1941513"/>
            <a:ext cx="0" cy="935100"/>
          </a:xfrm>
          <a:prstGeom prst="straightConnector1">
            <a:avLst/>
          </a:prstGeom>
          <a:noFill/>
          <a:ln w="25400" cap="flat" cmpd="sng">
            <a:solidFill>
              <a:schemeClr val="dk1"/>
            </a:solidFill>
            <a:prstDash val="solid"/>
            <a:round/>
            <a:headEnd type="none" w="med" len="med"/>
            <a:tailEnd type="triangle" w="med" len="med"/>
          </a:ln>
        </p:spPr>
      </p:cxnSp>
      <p:cxnSp>
        <p:nvCxnSpPr>
          <p:cNvPr id="299" name="Google Shape;299;p44"/>
          <p:cNvCxnSpPr>
            <a:stCxn id="293" idx="2"/>
            <a:endCxn id="294" idx="0"/>
          </p:cNvCxnSpPr>
          <p:nvPr/>
        </p:nvCxnSpPr>
        <p:spPr>
          <a:xfrm>
            <a:off x="4076700" y="3276600"/>
            <a:ext cx="0" cy="895500"/>
          </a:xfrm>
          <a:prstGeom prst="straightConnector1">
            <a:avLst/>
          </a:prstGeom>
          <a:noFill/>
          <a:ln w="25400" cap="flat" cmpd="sng">
            <a:solidFill>
              <a:schemeClr val="dk1"/>
            </a:solidFill>
            <a:prstDash val="solid"/>
            <a:round/>
            <a:headEnd type="none" w="med" len="med"/>
            <a:tailEnd type="triangle" w="med" len="med"/>
          </a:ln>
        </p:spPr>
      </p:cxnSp>
      <p:cxnSp>
        <p:nvCxnSpPr>
          <p:cNvPr id="300" name="Google Shape;300;p44"/>
          <p:cNvCxnSpPr>
            <a:stCxn id="294" idx="2"/>
            <a:endCxn id="296" idx="0"/>
          </p:cNvCxnSpPr>
          <p:nvPr/>
        </p:nvCxnSpPr>
        <p:spPr>
          <a:xfrm>
            <a:off x="4076700" y="4572000"/>
            <a:ext cx="0" cy="895500"/>
          </a:xfrm>
          <a:prstGeom prst="straightConnector1">
            <a:avLst/>
          </a:prstGeom>
          <a:noFill/>
          <a:ln w="25400" cap="flat" cmpd="sng">
            <a:solidFill>
              <a:schemeClr val="dk1"/>
            </a:solidFill>
            <a:prstDash val="solid"/>
            <a:round/>
            <a:headEnd type="none" w="med" len="med"/>
            <a:tailEnd type="triangle" w="med" len="med"/>
          </a:ln>
        </p:spPr>
      </p:cxnSp>
      <p:sp>
        <p:nvSpPr>
          <p:cNvPr id="301" name="Google Shape;301;p44"/>
          <p:cNvSpPr txBox="1"/>
          <p:nvPr/>
        </p:nvSpPr>
        <p:spPr>
          <a:xfrm>
            <a:off x="6400800" y="1519238"/>
            <a:ext cx="358140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police reported crime</a:t>
            </a:r>
            <a:endParaRPr/>
          </a:p>
        </p:txBody>
      </p:sp>
      <p:sp>
        <p:nvSpPr>
          <p:cNvPr id="302" name="Google Shape;302;p44"/>
          <p:cNvSpPr txBox="1"/>
          <p:nvPr/>
        </p:nvSpPr>
        <p:spPr>
          <a:xfrm>
            <a:off x="5791200" y="2438401"/>
            <a:ext cx="4724400" cy="13239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Arial"/>
              <a:buNone/>
            </a:pPr>
            <a:r>
              <a:rPr lang="en-US" sz="2000" b="0" i="0" u="none" strike="noStrike" cap="none">
                <a:solidFill>
                  <a:srgbClr val="002654"/>
                </a:solidFill>
                <a:latin typeface="Arial"/>
                <a:ea typeface="Arial"/>
                <a:cs typeface="Arial"/>
                <a:sym typeface="Arial"/>
              </a:rPr>
              <a:t>“During the last 6 months, did you call the police to report something that happened to you that you thought was a crime?”</a:t>
            </a:r>
            <a:endParaRPr/>
          </a:p>
        </p:txBody>
      </p:sp>
      <p:pic>
        <p:nvPicPr>
          <p:cNvPr id="303" name="Google Shape;303;p44"/>
          <p:cNvPicPr preferRelativeResize="0"/>
          <p:nvPr/>
        </p:nvPicPr>
        <p:blipFill rotWithShape="1">
          <a:blip r:embed="rId3">
            <a:alphaModFix/>
          </a:blip>
          <a:srcRect/>
          <a:stretch/>
        </p:blipFill>
        <p:spPr>
          <a:xfrm>
            <a:off x="5334000" y="1524001"/>
            <a:ext cx="304800" cy="474663"/>
          </a:xfrm>
          <a:prstGeom prst="rect">
            <a:avLst/>
          </a:prstGeom>
          <a:noFill/>
          <a:ln>
            <a:noFill/>
          </a:ln>
        </p:spPr>
      </p:pic>
      <p:pic>
        <p:nvPicPr>
          <p:cNvPr id="304" name="Google Shape;304;p44"/>
          <p:cNvPicPr preferRelativeResize="0"/>
          <p:nvPr/>
        </p:nvPicPr>
        <p:blipFill rotWithShape="1">
          <a:blip r:embed="rId4">
            <a:alphaModFix/>
          </a:blip>
          <a:srcRect/>
          <a:stretch/>
        </p:blipFill>
        <p:spPr>
          <a:xfrm>
            <a:off x="5410201" y="2878138"/>
            <a:ext cx="257175" cy="474662"/>
          </a:xfrm>
          <a:prstGeom prst="rect">
            <a:avLst/>
          </a:prstGeom>
          <a:noFill/>
          <a:ln>
            <a:noFill/>
          </a:ln>
        </p:spPr>
      </p:pic>
      <p:pic>
        <p:nvPicPr>
          <p:cNvPr id="305" name="Google Shape;305;p44"/>
          <p:cNvPicPr preferRelativeResize="0"/>
          <p:nvPr/>
        </p:nvPicPr>
        <p:blipFill rotWithShape="1">
          <a:blip r:embed="rId5">
            <a:alphaModFix/>
          </a:blip>
          <a:srcRect/>
          <a:stretch/>
        </p:blipFill>
        <p:spPr>
          <a:xfrm>
            <a:off x="5410200" y="4114801"/>
            <a:ext cx="280988" cy="474663"/>
          </a:xfrm>
          <a:prstGeom prst="rect">
            <a:avLst/>
          </a:prstGeom>
          <a:noFill/>
          <a:ln>
            <a:noFill/>
          </a:ln>
        </p:spPr>
      </p:pic>
      <p:pic>
        <p:nvPicPr>
          <p:cNvPr id="306" name="Google Shape;306;p44"/>
          <p:cNvPicPr preferRelativeResize="0"/>
          <p:nvPr/>
        </p:nvPicPr>
        <p:blipFill rotWithShape="1">
          <a:blip r:embed="rId6">
            <a:alphaModFix/>
          </a:blip>
          <a:srcRect/>
          <a:stretch/>
        </p:blipFill>
        <p:spPr>
          <a:xfrm>
            <a:off x="5257800" y="5410200"/>
            <a:ext cx="374650" cy="501650"/>
          </a:xfrm>
          <a:prstGeom prst="rect">
            <a:avLst/>
          </a:prstGeom>
          <a:noFill/>
          <a:ln>
            <a:noFill/>
          </a:ln>
        </p:spPr>
      </p:pic>
      <p:sp>
        <p:nvSpPr>
          <p:cNvPr id="307" name="Google Shape;307;p44"/>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pic>
        <p:nvPicPr>
          <p:cNvPr id="308" name="Google Shape;308;p44"/>
          <p:cNvPicPr preferRelativeResize="0"/>
          <p:nvPr/>
        </p:nvPicPr>
        <p:blipFill rotWithShape="1">
          <a:blip r:embed="rId7">
            <a:alphaModFix/>
          </a:blip>
          <a:srcRect/>
          <a:stretch/>
        </p:blipFill>
        <p:spPr>
          <a:xfrm>
            <a:off x="4267200" y="6248401"/>
            <a:ext cx="515938" cy="500063"/>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56</a:t>
            </a:fld>
            <a:endParaRPr sz="1200" b="0" i="0" u="none" strike="noStrike" cap="none">
              <a:solidFill>
                <a:srgbClr val="898989"/>
              </a:solidFill>
              <a:latin typeface="Calibri"/>
              <a:ea typeface="Calibri"/>
              <a:cs typeface="Calibri"/>
              <a:sym typeface="Calibri"/>
            </a:endParaRPr>
          </a:p>
        </p:txBody>
      </p:sp>
      <p:sp>
        <p:nvSpPr>
          <p:cNvPr id="315" name="Google Shape;315;p45"/>
          <p:cNvSpPr txBox="1"/>
          <p:nvPr/>
        </p:nvSpPr>
        <p:spPr>
          <a:xfrm>
            <a:off x="2438400" y="1541463"/>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Construct</a:t>
            </a:r>
            <a:endParaRPr sz="2000" b="1" i="0" u="none" strike="noStrike" cap="none">
              <a:solidFill>
                <a:srgbClr val="000000"/>
              </a:solidFill>
              <a:latin typeface="Verdana"/>
              <a:ea typeface="Verdana"/>
              <a:cs typeface="Verdana"/>
              <a:sym typeface="Verdana"/>
            </a:endParaRPr>
          </a:p>
        </p:txBody>
      </p:sp>
      <p:sp>
        <p:nvSpPr>
          <p:cNvPr id="316" name="Google Shape;316;p45"/>
          <p:cNvSpPr txBox="1"/>
          <p:nvPr/>
        </p:nvSpPr>
        <p:spPr>
          <a:xfrm>
            <a:off x="2438400" y="2876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Measurement</a:t>
            </a:r>
            <a:endParaRPr sz="2000" b="1" i="0" u="none" strike="noStrike" cap="none">
              <a:solidFill>
                <a:srgbClr val="000000"/>
              </a:solidFill>
              <a:latin typeface="Verdana"/>
              <a:ea typeface="Verdana"/>
              <a:cs typeface="Verdana"/>
              <a:sym typeface="Verdana"/>
            </a:endParaRPr>
          </a:p>
        </p:txBody>
      </p:sp>
      <p:sp>
        <p:nvSpPr>
          <p:cNvPr id="317" name="Google Shape;317;p45"/>
          <p:cNvSpPr txBox="1"/>
          <p:nvPr/>
        </p:nvSpPr>
        <p:spPr>
          <a:xfrm>
            <a:off x="2438400" y="41719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Response</a:t>
            </a:r>
            <a:endParaRPr sz="2000" b="1" i="0" u="none" strike="noStrike" cap="none">
              <a:solidFill>
                <a:srgbClr val="000000"/>
              </a:solidFill>
              <a:latin typeface="Verdana"/>
              <a:ea typeface="Verdana"/>
              <a:cs typeface="Verdana"/>
              <a:sym typeface="Verdana"/>
            </a:endParaRPr>
          </a:p>
        </p:txBody>
      </p:sp>
      <p:sp>
        <p:nvSpPr>
          <p:cNvPr id="318" name="Google Shape;318;p45"/>
          <p:cNvSpPr txBox="1"/>
          <p:nvPr/>
        </p:nvSpPr>
        <p:spPr>
          <a:xfrm>
            <a:off x="3016251" y="1123950"/>
            <a:ext cx="2144713"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Measurement</a:t>
            </a:r>
            <a:endParaRPr/>
          </a:p>
        </p:txBody>
      </p:sp>
      <p:sp>
        <p:nvSpPr>
          <p:cNvPr id="319" name="Google Shape;319;p45"/>
          <p:cNvSpPr txBox="1"/>
          <p:nvPr/>
        </p:nvSpPr>
        <p:spPr>
          <a:xfrm>
            <a:off x="24384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Edited Response</a:t>
            </a:r>
            <a:endParaRPr sz="2000" b="1" i="0" u="none" strike="noStrike" cap="none">
              <a:solidFill>
                <a:srgbClr val="000000"/>
              </a:solidFill>
              <a:latin typeface="Verdana"/>
              <a:ea typeface="Verdana"/>
              <a:cs typeface="Verdana"/>
              <a:sym typeface="Verdana"/>
            </a:endParaRPr>
          </a:p>
        </p:txBody>
      </p:sp>
      <p:cxnSp>
        <p:nvCxnSpPr>
          <p:cNvPr id="320" name="Google Shape;320;p45"/>
          <p:cNvCxnSpPr>
            <a:stCxn id="319" idx="2"/>
          </p:cNvCxnSpPr>
          <p:nvPr/>
        </p:nvCxnSpPr>
        <p:spPr>
          <a:xfrm>
            <a:off x="4076700" y="5867400"/>
            <a:ext cx="1905000" cy="438300"/>
          </a:xfrm>
          <a:prstGeom prst="straightConnector1">
            <a:avLst/>
          </a:prstGeom>
          <a:noFill/>
          <a:ln w="25400" cap="flat" cmpd="sng">
            <a:solidFill>
              <a:schemeClr val="dk1"/>
            </a:solidFill>
            <a:prstDash val="solid"/>
            <a:round/>
            <a:headEnd type="none" w="med" len="med"/>
            <a:tailEnd type="triangle" w="med" len="med"/>
          </a:ln>
        </p:spPr>
      </p:cxnSp>
      <p:cxnSp>
        <p:nvCxnSpPr>
          <p:cNvPr id="321" name="Google Shape;321;p45"/>
          <p:cNvCxnSpPr>
            <a:stCxn id="315" idx="2"/>
            <a:endCxn id="316" idx="0"/>
          </p:cNvCxnSpPr>
          <p:nvPr/>
        </p:nvCxnSpPr>
        <p:spPr>
          <a:xfrm>
            <a:off x="4076700" y="1941513"/>
            <a:ext cx="0" cy="935100"/>
          </a:xfrm>
          <a:prstGeom prst="straightConnector1">
            <a:avLst/>
          </a:prstGeom>
          <a:noFill/>
          <a:ln w="25400" cap="flat" cmpd="sng">
            <a:solidFill>
              <a:schemeClr val="dk1"/>
            </a:solidFill>
            <a:prstDash val="solid"/>
            <a:round/>
            <a:headEnd type="none" w="med" len="med"/>
            <a:tailEnd type="triangle" w="med" len="med"/>
          </a:ln>
        </p:spPr>
      </p:cxnSp>
      <p:cxnSp>
        <p:nvCxnSpPr>
          <p:cNvPr id="322" name="Google Shape;322;p45"/>
          <p:cNvCxnSpPr>
            <a:stCxn id="316" idx="2"/>
            <a:endCxn id="317" idx="0"/>
          </p:cNvCxnSpPr>
          <p:nvPr/>
        </p:nvCxnSpPr>
        <p:spPr>
          <a:xfrm>
            <a:off x="4076700" y="3276600"/>
            <a:ext cx="0" cy="895500"/>
          </a:xfrm>
          <a:prstGeom prst="straightConnector1">
            <a:avLst/>
          </a:prstGeom>
          <a:noFill/>
          <a:ln w="25400" cap="flat" cmpd="sng">
            <a:solidFill>
              <a:schemeClr val="dk1"/>
            </a:solidFill>
            <a:prstDash val="solid"/>
            <a:round/>
            <a:headEnd type="none" w="med" len="med"/>
            <a:tailEnd type="triangle" w="med" len="med"/>
          </a:ln>
        </p:spPr>
      </p:cxnSp>
      <p:cxnSp>
        <p:nvCxnSpPr>
          <p:cNvPr id="323" name="Google Shape;323;p45"/>
          <p:cNvCxnSpPr>
            <a:stCxn id="317" idx="2"/>
            <a:endCxn id="319" idx="0"/>
          </p:cNvCxnSpPr>
          <p:nvPr/>
        </p:nvCxnSpPr>
        <p:spPr>
          <a:xfrm>
            <a:off x="4076700" y="4572000"/>
            <a:ext cx="0" cy="895500"/>
          </a:xfrm>
          <a:prstGeom prst="straightConnector1">
            <a:avLst/>
          </a:prstGeom>
          <a:noFill/>
          <a:ln w="25400" cap="flat" cmpd="sng">
            <a:solidFill>
              <a:schemeClr val="dk1"/>
            </a:solidFill>
            <a:prstDash val="solid"/>
            <a:round/>
            <a:headEnd type="none" w="med" len="med"/>
            <a:tailEnd type="triangle" w="med" len="med"/>
          </a:ln>
        </p:spPr>
      </p:cxnSp>
      <p:cxnSp>
        <p:nvCxnSpPr>
          <p:cNvPr id="324" name="Google Shape;324;p45"/>
          <p:cNvCxnSpPr>
            <a:stCxn id="325" idx="6"/>
          </p:cNvCxnSpPr>
          <p:nvPr/>
        </p:nvCxnSpPr>
        <p:spPr>
          <a:xfrm>
            <a:off x="3505200" y="2438400"/>
            <a:ext cx="533400" cy="0"/>
          </a:xfrm>
          <a:prstGeom prst="straightConnector1">
            <a:avLst/>
          </a:prstGeom>
          <a:noFill/>
          <a:ln w="25400" cap="flat" cmpd="sng">
            <a:solidFill>
              <a:srgbClr val="002654"/>
            </a:solidFill>
            <a:prstDash val="solid"/>
            <a:round/>
            <a:headEnd type="none" w="med" len="med"/>
            <a:tailEnd type="triangle" w="med" len="med"/>
          </a:ln>
        </p:spPr>
      </p:cxnSp>
      <p:sp>
        <p:nvSpPr>
          <p:cNvPr id="325" name="Google Shape;325;p45"/>
          <p:cNvSpPr/>
          <p:nvPr/>
        </p:nvSpPr>
        <p:spPr>
          <a:xfrm>
            <a:off x="1981200" y="2286000"/>
            <a:ext cx="1524000" cy="304800"/>
          </a:xfrm>
          <a:prstGeom prst="ellipse">
            <a:avLst/>
          </a:prstGeom>
          <a:noFill/>
          <a:ln w="12700" cap="flat" cmpd="sng">
            <a:solidFill>
              <a:srgbClr val="0026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654"/>
              </a:buClr>
              <a:buSzPts val="1600"/>
              <a:buFont typeface="Verdana"/>
              <a:buNone/>
            </a:pPr>
            <a:r>
              <a:rPr lang="en-US" sz="1600" b="1" i="0" u="none" strike="noStrike" cap="none">
                <a:solidFill>
                  <a:srgbClr val="002654"/>
                </a:solidFill>
                <a:latin typeface="Verdana"/>
                <a:ea typeface="Verdana"/>
                <a:cs typeface="Verdana"/>
                <a:sym typeface="Verdana"/>
              </a:rPr>
              <a:t>Validity</a:t>
            </a:r>
            <a:endParaRPr/>
          </a:p>
        </p:txBody>
      </p:sp>
      <p:sp>
        <p:nvSpPr>
          <p:cNvPr id="326" name="Google Shape;326;p45"/>
          <p:cNvSpPr txBox="1"/>
          <p:nvPr/>
        </p:nvSpPr>
        <p:spPr>
          <a:xfrm>
            <a:off x="5791200" y="2057401"/>
            <a:ext cx="4572000"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Arial"/>
              <a:buNone/>
            </a:pPr>
            <a:r>
              <a:rPr lang="en-US" sz="2000" b="0" i="0" u="none" strike="noStrike" cap="none">
                <a:solidFill>
                  <a:srgbClr val="002654"/>
                </a:solidFill>
                <a:latin typeface="Arial"/>
                <a:ea typeface="Arial"/>
                <a:cs typeface="Arial"/>
                <a:sym typeface="Arial"/>
              </a:rPr>
              <a:t>Extent to which measure reflects construct over all possible trials</a:t>
            </a:r>
            <a:endParaRPr sz="2000" b="0" i="1" u="none" strike="noStrike" cap="none">
              <a:solidFill>
                <a:srgbClr val="002654"/>
              </a:solidFill>
              <a:latin typeface="Arial"/>
              <a:ea typeface="Arial"/>
              <a:cs typeface="Arial"/>
              <a:sym typeface="Arial"/>
            </a:endParaRPr>
          </a:p>
        </p:txBody>
      </p:sp>
      <p:pic>
        <p:nvPicPr>
          <p:cNvPr id="327" name="Google Shape;327;p45"/>
          <p:cNvPicPr preferRelativeResize="0"/>
          <p:nvPr/>
        </p:nvPicPr>
        <p:blipFill rotWithShape="1">
          <a:blip r:embed="rId3">
            <a:alphaModFix/>
          </a:blip>
          <a:srcRect/>
          <a:stretch/>
        </p:blipFill>
        <p:spPr>
          <a:xfrm>
            <a:off x="5334000" y="1524001"/>
            <a:ext cx="304800" cy="474663"/>
          </a:xfrm>
          <a:prstGeom prst="rect">
            <a:avLst/>
          </a:prstGeom>
          <a:noFill/>
          <a:ln>
            <a:noFill/>
          </a:ln>
        </p:spPr>
      </p:pic>
      <p:pic>
        <p:nvPicPr>
          <p:cNvPr id="328" name="Google Shape;328;p45"/>
          <p:cNvPicPr preferRelativeResize="0"/>
          <p:nvPr/>
        </p:nvPicPr>
        <p:blipFill rotWithShape="1">
          <a:blip r:embed="rId4">
            <a:alphaModFix/>
          </a:blip>
          <a:srcRect/>
          <a:stretch/>
        </p:blipFill>
        <p:spPr>
          <a:xfrm>
            <a:off x="5410201" y="2878138"/>
            <a:ext cx="257175" cy="474662"/>
          </a:xfrm>
          <a:prstGeom prst="rect">
            <a:avLst/>
          </a:prstGeom>
          <a:noFill/>
          <a:ln>
            <a:noFill/>
          </a:ln>
        </p:spPr>
      </p:pic>
      <p:pic>
        <p:nvPicPr>
          <p:cNvPr id="329" name="Google Shape;329;p45"/>
          <p:cNvPicPr preferRelativeResize="0"/>
          <p:nvPr/>
        </p:nvPicPr>
        <p:blipFill rotWithShape="1">
          <a:blip r:embed="rId5">
            <a:alphaModFix/>
          </a:blip>
          <a:srcRect/>
          <a:stretch/>
        </p:blipFill>
        <p:spPr>
          <a:xfrm>
            <a:off x="5410200" y="4114801"/>
            <a:ext cx="280988" cy="474663"/>
          </a:xfrm>
          <a:prstGeom prst="rect">
            <a:avLst/>
          </a:prstGeom>
          <a:noFill/>
          <a:ln>
            <a:noFill/>
          </a:ln>
        </p:spPr>
      </p:pic>
      <p:pic>
        <p:nvPicPr>
          <p:cNvPr id="330" name="Google Shape;330;p45"/>
          <p:cNvPicPr preferRelativeResize="0"/>
          <p:nvPr/>
        </p:nvPicPr>
        <p:blipFill rotWithShape="1">
          <a:blip r:embed="rId6">
            <a:alphaModFix/>
          </a:blip>
          <a:srcRect/>
          <a:stretch/>
        </p:blipFill>
        <p:spPr>
          <a:xfrm>
            <a:off x="5257800" y="5410200"/>
            <a:ext cx="374650" cy="501650"/>
          </a:xfrm>
          <a:prstGeom prst="rect">
            <a:avLst/>
          </a:prstGeom>
          <a:noFill/>
          <a:ln>
            <a:noFill/>
          </a:ln>
        </p:spPr>
      </p:pic>
      <p:sp>
        <p:nvSpPr>
          <p:cNvPr id="331" name="Google Shape;331;p45"/>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pic>
        <p:nvPicPr>
          <p:cNvPr id="332" name="Google Shape;332;p45"/>
          <p:cNvPicPr preferRelativeResize="0"/>
          <p:nvPr/>
        </p:nvPicPr>
        <p:blipFill rotWithShape="1">
          <a:blip r:embed="rId7">
            <a:alphaModFix/>
          </a:blip>
          <a:srcRect/>
          <a:stretch/>
        </p:blipFill>
        <p:spPr>
          <a:xfrm>
            <a:off x="4267200" y="6248401"/>
            <a:ext cx="515938" cy="500063"/>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6"/>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57</a:t>
            </a:fld>
            <a:endParaRPr sz="1200" b="0" i="0" u="none" strike="noStrike" cap="none">
              <a:solidFill>
                <a:srgbClr val="898989"/>
              </a:solidFill>
              <a:latin typeface="Calibri"/>
              <a:ea typeface="Calibri"/>
              <a:cs typeface="Calibri"/>
              <a:sym typeface="Calibri"/>
            </a:endParaRPr>
          </a:p>
        </p:txBody>
      </p:sp>
      <p:sp>
        <p:nvSpPr>
          <p:cNvPr id="338" name="Google Shape;338;p46"/>
          <p:cNvSpPr txBox="1"/>
          <p:nvPr/>
        </p:nvSpPr>
        <p:spPr>
          <a:xfrm>
            <a:off x="2438400" y="1541463"/>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Construct</a:t>
            </a:r>
            <a:endParaRPr/>
          </a:p>
        </p:txBody>
      </p:sp>
      <p:sp>
        <p:nvSpPr>
          <p:cNvPr id="339" name="Google Shape;339;p46"/>
          <p:cNvSpPr txBox="1"/>
          <p:nvPr/>
        </p:nvSpPr>
        <p:spPr>
          <a:xfrm>
            <a:off x="2438400" y="2876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Measurement</a:t>
            </a:r>
            <a:endParaRPr/>
          </a:p>
        </p:txBody>
      </p:sp>
      <p:sp>
        <p:nvSpPr>
          <p:cNvPr id="340" name="Google Shape;340;p46"/>
          <p:cNvSpPr txBox="1"/>
          <p:nvPr/>
        </p:nvSpPr>
        <p:spPr>
          <a:xfrm>
            <a:off x="2438400" y="41719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Verdana"/>
              <a:buNone/>
            </a:pPr>
            <a:r>
              <a:rPr lang="en-US" sz="2000" b="1" i="0" u="none" strike="noStrike" cap="none">
                <a:solidFill>
                  <a:srgbClr val="002654"/>
                </a:solidFill>
                <a:latin typeface="Verdana"/>
                <a:ea typeface="Verdana"/>
                <a:cs typeface="Verdana"/>
                <a:sym typeface="Verdana"/>
              </a:rPr>
              <a:t>Response</a:t>
            </a:r>
            <a:endParaRPr/>
          </a:p>
        </p:txBody>
      </p:sp>
      <p:sp>
        <p:nvSpPr>
          <p:cNvPr id="341" name="Google Shape;341;p46"/>
          <p:cNvSpPr txBox="1"/>
          <p:nvPr/>
        </p:nvSpPr>
        <p:spPr>
          <a:xfrm>
            <a:off x="3016251" y="1123950"/>
            <a:ext cx="2144713"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Measurement</a:t>
            </a:r>
            <a:endParaRPr/>
          </a:p>
        </p:txBody>
      </p:sp>
      <p:sp>
        <p:nvSpPr>
          <p:cNvPr id="342" name="Google Shape;342;p46"/>
          <p:cNvSpPr txBox="1"/>
          <p:nvPr/>
        </p:nvSpPr>
        <p:spPr>
          <a:xfrm>
            <a:off x="24384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Edited Response</a:t>
            </a:r>
            <a:endParaRPr sz="2000" b="1" i="0" u="none" strike="noStrike" cap="none">
              <a:solidFill>
                <a:srgbClr val="000000"/>
              </a:solidFill>
              <a:latin typeface="Verdana"/>
              <a:ea typeface="Verdana"/>
              <a:cs typeface="Verdana"/>
              <a:sym typeface="Verdana"/>
            </a:endParaRPr>
          </a:p>
        </p:txBody>
      </p:sp>
      <p:cxnSp>
        <p:nvCxnSpPr>
          <p:cNvPr id="343" name="Google Shape;343;p46"/>
          <p:cNvCxnSpPr>
            <a:stCxn id="342" idx="2"/>
          </p:cNvCxnSpPr>
          <p:nvPr/>
        </p:nvCxnSpPr>
        <p:spPr>
          <a:xfrm>
            <a:off x="4076700" y="5867400"/>
            <a:ext cx="1905000" cy="438300"/>
          </a:xfrm>
          <a:prstGeom prst="straightConnector1">
            <a:avLst/>
          </a:prstGeom>
          <a:noFill/>
          <a:ln w="25400" cap="flat" cmpd="sng">
            <a:solidFill>
              <a:schemeClr val="dk1"/>
            </a:solidFill>
            <a:prstDash val="solid"/>
            <a:round/>
            <a:headEnd type="none" w="med" len="med"/>
            <a:tailEnd type="triangle" w="med" len="med"/>
          </a:ln>
        </p:spPr>
      </p:cxnSp>
      <p:cxnSp>
        <p:nvCxnSpPr>
          <p:cNvPr id="344" name="Google Shape;344;p46"/>
          <p:cNvCxnSpPr>
            <a:stCxn id="338" idx="2"/>
            <a:endCxn id="339" idx="0"/>
          </p:cNvCxnSpPr>
          <p:nvPr/>
        </p:nvCxnSpPr>
        <p:spPr>
          <a:xfrm>
            <a:off x="4076700" y="1941513"/>
            <a:ext cx="0" cy="935100"/>
          </a:xfrm>
          <a:prstGeom prst="straightConnector1">
            <a:avLst/>
          </a:prstGeom>
          <a:noFill/>
          <a:ln w="25400" cap="flat" cmpd="sng">
            <a:solidFill>
              <a:schemeClr val="dk1"/>
            </a:solidFill>
            <a:prstDash val="solid"/>
            <a:round/>
            <a:headEnd type="none" w="med" len="med"/>
            <a:tailEnd type="triangle" w="med" len="med"/>
          </a:ln>
        </p:spPr>
      </p:cxnSp>
      <p:cxnSp>
        <p:nvCxnSpPr>
          <p:cNvPr id="345" name="Google Shape;345;p46"/>
          <p:cNvCxnSpPr>
            <a:stCxn id="339" idx="2"/>
            <a:endCxn id="340" idx="0"/>
          </p:cNvCxnSpPr>
          <p:nvPr/>
        </p:nvCxnSpPr>
        <p:spPr>
          <a:xfrm>
            <a:off x="4076700" y="3276600"/>
            <a:ext cx="0" cy="895500"/>
          </a:xfrm>
          <a:prstGeom prst="straightConnector1">
            <a:avLst/>
          </a:prstGeom>
          <a:noFill/>
          <a:ln w="25400" cap="flat" cmpd="sng">
            <a:solidFill>
              <a:schemeClr val="dk1"/>
            </a:solidFill>
            <a:prstDash val="solid"/>
            <a:round/>
            <a:headEnd type="none" w="med" len="med"/>
            <a:tailEnd type="triangle" w="med" len="med"/>
          </a:ln>
        </p:spPr>
      </p:cxnSp>
      <p:cxnSp>
        <p:nvCxnSpPr>
          <p:cNvPr id="346" name="Google Shape;346;p46"/>
          <p:cNvCxnSpPr>
            <a:stCxn id="340" idx="2"/>
            <a:endCxn id="342" idx="0"/>
          </p:cNvCxnSpPr>
          <p:nvPr/>
        </p:nvCxnSpPr>
        <p:spPr>
          <a:xfrm>
            <a:off x="4076700" y="4572000"/>
            <a:ext cx="0" cy="895500"/>
          </a:xfrm>
          <a:prstGeom prst="straightConnector1">
            <a:avLst/>
          </a:prstGeom>
          <a:noFill/>
          <a:ln w="25400" cap="flat" cmpd="sng">
            <a:solidFill>
              <a:schemeClr val="dk1"/>
            </a:solidFill>
            <a:prstDash val="solid"/>
            <a:round/>
            <a:headEnd type="none" w="med" len="med"/>
            <a:tailEnd type="triangle" w="med" len="med"/>
          </a:ln>
        </p:spPr>
      </p:cxnSp>
      <p:sp>
        <p:nvSpPr>
          <p:cNvPr id="347" name="Google Shape;347;p46"/>
          <p:cNvSpPr txBox="1"/>
          <p:nvPr/>
        </p:nvSpPr>
        <p:spPr>
          <a:xfrm>
            <a:off x="6400800" y="1519238"/>
            <a:ext cx="358140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police reported crime</a:t>
            </a:r>
            <a:endParaRPr/>
          </a:p>
        </p:txBody>
      </p:sp>
      <p:sp>
        <p:nvSpPr>
          <p:cNvPr id="348" name="Google Shape;348;p46"/>
          <p:cNvSpPr txBox="1"/>
          <p:nvPr/>
        </p:nvSpPr>
        <p:spPr>
          <a:xfrm>
            <a:off x="5791200" y="2438401"/>
            <a:ext cx="4724400" cy="13239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“During the last 6 months, did you call the police to report something that happened to you that you thought was a crime?”</a:t>
            </a:r>
            <a:endParaRPr/>
          </a:p>
        </p:txBody>
      </p:sp>
      <p:sp>
        <p:nvSpPr>
          <p:cNvPr id="349" name="Google Shape;349;p46"/>
          <p:cNvSpPr txBox="1"/>
          <p:nvPr/>
        </p:nvSpPr>
        <p:spPr>
          <a:xfrm>
            <a:off x="5791200" y="3860800"/>
            <a:ext cx="4724400" cy="101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Arial"/>
              <a:buNone/>
            </a:pPr>
            <a:r>
              <a:rPr lang="en-US" sz="2000" b="0" i="0" u="none" strike="noStrike" cap="none">
                <a:solidFill>
                  <a:srgbClr val="002654"/>
                </a:solidFill>
                <a:latin typeface="Arial"/>
                <a:ea typeface="Arial"/>
                <a:cs typeface="Arial"/>
                <a:sym typeface="Arial"/>
              </a:rPr>
              <a:t>“I called them about my neighbor’s car hitting my mailbox.” – Interviewer records 1 for “Yes”.</a:t>
            </a:r>
            <a:endParaRPr/>
          </a:p>
        </p:txBody>
      </p:sp>
      <p:pic>
        <p:nvPicPr>
          <p:cNvPr id="350" name="Google Shape;350;p46"/>
          <p:cNvPicPr preferRelativeResize="0"/>
          <p:nvPr/>
        </p:nvPicPr>
        <p:blipFill rotWithShape="1">
          <a:blip r:embed="rId3">
            <a:alphaModFix/>
          </a:blip>
          <a:srcRect/>
          <a:stretch/>
        </p:blipFill>
        <p:spPr>
          <a:xfrm>
            <a:off x="5334000" y="1524001"/>
            <a:ext cx="304800" cy="474663"/>
          </a:xfrm>
          <a:prstGeom prst="rect">
            <a:avLst/>
          </a:prstGeom>
          <a:noFill/>
          <a:ln>
            <a:noFill/>
          </a:ln>
        </p:spPr>
      </p:pic>
      <p:pic>
        <p:nvPicPr>
          <p:cNvPr id="351" name="Google Shape;351;p46"/>
          <p:cNvPicPr preferRelativeResize="0"/>
          <p:nvPr/>
        </p:nvPicPr>
        <p:blipFill rotWithShape="1">
          <a:blip r:embed="rId4">
            <a:alphaModFix/>
          </a:blip>
          <a:srcRect/>
          <a:stretch/>
        </p:blipFill>
        <p:spPr>
          <a:xfrm>
            <a:off x="5410201" y="2878138"/>
            <a:ext cx="257175" cy="474662"/>
          </a:xfrm>
          <a:prstGeom prst="rect">
            <a:avLst/>
          </a:prstGeom>
          <a:noFill/>
          <a:ln>
            <a:noFill/>
          </a:ln>
        </p:spPr>
      </p:pic>
      <p:pic>
        <p:nvPicPr>
          <p:cNvPr id="352" name="Google Shape;352;p46"/>
          <p:cNvPicPr preferRelativeResize="0"/>
          <p:nvPr/>
        </p:nvPicPr>
        <p:blipFill rotWithShape="1">
          <a:blip r:embed="rId5">
            <a:alphaModFix/>
          </a:blip>
          <a:srcRect/>
          <a:stretch/>
        </p:blipFill>
        <p:spPr>
          <a:xfrm>
            <a:off x="5410200" y="4114801"/>
            <a:ext cx="280988" cy="474663"/>
          </a:xfrm>
          <a:prstGeom prst="rect">
            <a:avLst/>
          </a:prstGeom>
          <a:noFill/>
          <a:ln>
            <a:noFill/>
          </a:ln>
        </p:spPr>
      </p:pic>
      <p:pic>
        <p:nvPicPr>
          <p:cNvPr id="353" name="Google Shape;353;p46"/>
          <p:cNvPicPr preferRelativeResize="0"/>
          <p:nvPr/>
        </p:nvPicPr>
        <p:blipFill rotWithShape="1">
          <a:blip r:embed="rId6">
            <a:alphaModFix/>
          </a:blip>
          <a:srcRect/>
          <a:stretch/>
        </p:blipFill>
        <p:spPr>
          <a:xfrm>
            <a:off x="5257800" y="5410200"/>
            <a:ext cx="374650" cy="501650"/>
          </a:xfrm>
          <a:prstGeom prst="rect">
            <a:avLst/>
          </a:prstGeom>
          <a:noFill/>
          <a:ln>
            <a:noFill/>
          </a:ln>
        </p:spPr>
      </p:pic>
      <p:sp>
        <p:nvSpPr>
          <p:cNvPr id="354" name="Google Shape;354;p46"/>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pic>
        <p:nvPicPr>
          <p:cNvPr id="355" name="Google Shape;355;p46"/>
          <p:cNvPicPr preferRelativeResize="0"/>
          <p:nvPr/>
        </p:nvPicPr>
        <p:blipFill rotWithShape="1">
          <a:blip r:embed="rId7">
            <a:alphaModFix/>
          </a:blip>
          <a:srcRect/>
          <a:stretch/>
        </p:blipFill>
        <p:spPr>
          <a:xfrm>
            <a:off x="4267200" y="6248401"/>
            <a:ext cx="515938" cy="500063"/>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7"/>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58</a:t>
            </a:fld>
            <a:endParaRPr sz="1200" b="0" i="0" u="none" strike="noStrike" cap="none">
              <a:solidFill>
                <a:srgbClr val="898989"/>
              </a:solidFill>
              <a:latin typeface="Calibri"/>
              <a:ea typeface="Calibri"/>
              <a:cs typeface="Calibri"/>
              <a:sym typeface="Calibri"/>
            </a:endParaRPr>
          </a:p>
        </p:txBody>
      </p:sp>
      <p:sp>
        <p:nvSpPr>
          <p:cNvPr id="361" name="Google Shape;361;p47"/>
          <p:cNvSpPr txBox="1"/>
          <p:nvPr/>
        </p:nvSpPr>
        <p:spPr>
          <a:xfrm>
            <a:off x="2438400" y="1541463"/>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Construct</a:t>
            </a:r>
            <a:endParaRPr sz="2000" b="1" i="0" u="none" strike="noStrike" cap="none">
              <a:solidFill>
                <a:srgbClr val="000000"/>
              </a:solidFill>
              <a:latin typeface="Verdana"/>
              <a:ea typeface="Verdana"/>
              <a:cs typeface="Verdana"/>
              <a:sym typeface="Verdana"/>
            </a:endParaRPr>
          </a:p>
        </p:txBody>
      </p:sp>
      <p:sp>
        <p:nvSpPr>
          <p:cNvPr id="362" name="Google Shape;362;p47"/>
          <p:cNvSpPr txBox="1"/>
          <p:nvPr/>
        </p:nvSpPr>
        <p:spPr>
          <a:xfrm>
            <a:off x="2438400" y="2876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Measurement</a:t>
            </a:r>
            <a:endParaRPr sz="2000" b="1" i="0" u="none" strike="noStrike" cap="none">
              <a:solidFill>
                <a:srgbClr val="000000"/>
              </a:solidFill>
              <a:latin typeface="Verdana"/>
              <a:ea typeface="Verdana"/>
              <a:cs typeface="Verdana"/>
              <a:sym typeface="Verdana"/>
            </a:endParaRPr>
          </a:p>
        </p:txBody>
      </p:sp>
      <p:sp>
        <p:nvSpPr>
          <p:cNvPr id="363" name="Google Shape;363;p47"/>
          <p:cNvSpPr txBox="1"/>
          <p:nvPr/>
        </p:nvSpPr>
        <p:spPr>
          <a:xfrm>
            <a:off x="2438400" y="41719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Response</a:t>
            </a:r>
            <a:endParaRPr sz="2000" b="1" i="0" u="none" strike="noStrike" cap="none">
              <a:solidFill>
                <a:srgbClr val="000000"/>
              </a:solidFill>
              <a:latin typeface="Verdana"/>
              <a:ea typeface="Verdana"/>
              <a:cs typeface="Verdana"/>
              <a:sym typeface="Verdana"/>
            </a:endParaRPr>
          </a:p>
        </p:txBody>
      </p:sp>
      <p:sp>
        <p:nvSpPr>
          <p:cNvPr id="364" name="Google Shape;364;p47"/>
          <p:cNvSpPr txBox="1"/>
          <p:nvPr/>
        </p:nvSpPr>
        <p:spPr>
          <a:xfrm>
            <a:off x="3016251" y="1123950"/>
            <a:ext cx="2144713"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Measurement</a:t>
            </a:r>
            <a:endParaRPr/>
          </a:p>
        </p:txBody>
      </p:sp>
      <p:sp>
        <p:nvSpPr>
          <p:cNvPr id="365" name="Google Shape;365;p47"/>
          <p:cNvSpPr txBox="1"/>
          <p:nvPr/>
        </p:nvSpPr>
        <p:spPr>
          <a:xfrm>
            <a:off x="24384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Edited Response</a:t>
            </a:r>
            <a:endParaRPr sz="2000" b="1" i="0" u="none" strike="noStrike" cap="none">
              <a:solidFill>
                <a:srgbClr val="000000"/>
              </a:solidFill>
              <a:latin typeface="Verdana"/>
              <a:ea typeface="Verdana"/>
              <a:cs typeface="Verdana"/>
              <a:sym typeface="Verdana"/>
            </a:endParaRPr>
          </a:p>
        </p:txBody>
      </p:sp>
      <p:cxnSp>
        <p:nvCxnSpPr>
          <p:cNvPr id="366" name="Google Shape;366;p47"/>
          <p:cNvCxnSpPr>
            <a:stCxn id="365" idx="2"/>
          </p:cNvCxnSpPr>
          <p:nvPr/>
        </p:nvCxnSpPr>
        <p:spPr>
          <a:xfrm>
            <a:off x="4076700" y="5867400"/>
            <a:ext cx="1905000" cy="438300"/>
          </a:xfrm>
          <a:prstGeom prst="straightConnector1">
            <a:avLst/>
          </a:prstGeom>
          <a:noFill/>
          <a:ln w="25400" cap="flat" cmpd="sng">
            <a:solidFill>
              <a:schemeClr val="dk1"/>
            </a:solidFill>
            <a:prstDash val="solid"/>
            <a:round/>
            <a:headEnd type="none" w="med" len="med"/>
            <a:tailEnd type="triangle" w="med" len="med"/>
          </a:ln>
        </p:spPr>
      </p:cxnSp>
      <p:cxnSp>
        <p:nvCxnSpPr>
          <p:cNvPr id="367" name="Google Shape;367;p47"/>
          <p:cNvCxnSpPr>
            <a:stCxn id="361" idx="2"/>
            <a:endCxn id="362" idx="0"/>
          </p:cNvCxnSpPr>
          <p:nvPr/>
        </p:nvCxnSpPr>
        <p:spPr>
          <a:xfrm>
            <a:off x="4076700" y="1941513"/>
            <a:ext cx="0" cy="935100"/>
          </a:xfrm>
          <a:prstGeom prst="straightConnector1">
            <a:avLst/>
          </a:prstGeom>
          <a:noFill/>
          <a:ln w="25400" cap="flat" cmpd="sng">
            <a:solidFill>
              <a:schemeClr val="dk1"/>
            </a:solidFill>
            <a:prstDash val="solid"/>
            <a:round/>
            <a:headEnd type="none" w="med" len="med"/>
            <a:tailEnd type="triangle" w="med" len="med"/>
          </a:ln>
        </p:spPr>
      </p:cxnSp>
      <p:cxnSp>
        <p:nvCxnSpPr>
          <p:cNvPr id="368" name="Google Shape;368;p47"/>
          <p:cNvCxnSpPr>
            <a:stCxn id="362" idx="2"/>
            <a:endCxn id="363" idx="0"/>
          </p:cNvCxnSpPr>
          <p:nvPr/>
        </p:nvCxnSpPr>
        <p:spPr>
          <a:xfrm>
            <a:off x="4076700" y="3276600"/>
            <a:ext cx="0" cy="895500"/>
          </a:xfrm>
          <a:prstGeom prst="straightConnector1">
            <a:avLst/>
          </a:prstGeom>
          <a:noFill/>
          <a:ln w="25400" cap="flat" cmpd="sng">
            <a:solidFill>
              <a:schemeClr val="dk1"/>
            </a:solidFill>
            <a:prstDash val="solid"/>
            <a:round/>
            <a:headEnd type="none" w="med" len="med"/>
            <a:tailEnd type="triangle" w="med" len="med"/>
          </a:ln>
        </p:spPr>
      </p:cxnSp>
      <p:cxnSp>
        <p:nvCxnSpPr>
          <p:cNvPr id="369" name="Google Shape;369;p47"/>
          <p:cNvCxnSpPr>
            <a:stCxn id="363" idx="2"/>
            <a:endCxn id="365" idx="0"/>
          </p:cNvCxnSpPr>
          <p:nvPr/>
        </p:nvCxnSpPr>
        <p:spPr>
          <a:xfrm>
            <a:off x="4076700" y="4572000"/>
            <a:ext cx="0" cy="895500"/>
          </a:xfrm>
          <a:prstGeom prst="straightConnector1">
            <a:avLst/>
          </a:prstGeom>
          <a:noFill/>
          <a:ln w="25400" cap="flat" cmpd="sng">
            <a:solidFill>
              <a:schemeClr val="dk1"/>
            </a:solidFill>
            <a:prstDash val="solid"/>
            <a:round/>
            <a:headEnd type="none" w="med" len="med"/>
            <a:tailEnd type="triangle" w="med" len="med"/>
          </a:ln>
        </p:spPr>
      </p:cxnSp>
      <p:sp>
        <p:nvSpPr>
          <p:cNvPr id="370" name="Google Shape;370;p47"/>
          <p:cNvSpPr txBox="1"/>
          <p:nvPr/>
        </p:nvSpPr>
        <p:spPr>
          <a:xfrm>
            <a:off x="6096000" y="1998664"/>
            <a:ext cx="5295107"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Arial"/>
              <a:buNone/>
            </a:pPr>
            <a:r>
              <a:rPr lang="en-US" sz="2000" b="0" i="0" u="none" strike="noStrike" cap="none">
                <a:solidFill>
                  <a:srgbClr val="002654"/>
                </a:solidFill>
                <a:latin typeface="Arial"/>
                <a:ea typeface="Arial"/>
                <a:cs typeface="Arial"/>
                <a:sym typeface="Arial"/>
              </a:rPr>
              <a:t>Departure of response to a measure from true value of measure for a respondent</a:t>
            </a:r>
            <a:endParaRPr/>
          </a:p>
        </p:txBody>
      </p:sp>
      <p:sp>
        <p:nvSpPr>
          <p:cNvPr id="371" name="Google Shape;371;p47"/>
          <p:cNvSpPr/>
          <p:nvPr/>
        </p:nvSpPr>
        <p:spPr>
          <a:xfrm>
            <a:off x="1600200" y="3505200"/>
            <a:ext cx="2286000" cy="457200"/>
          </a:xfrm>
          <a:prstGeom prst="ellipse">
            <a:avLst/>
          </a:prstGeom>
          <a:noFill/>
          <a:ln w="12700" cap="flat" cmpd="sng">
            <a:solidFill>
              <a:srgbClr val="0026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654"/>
              </a:buClr>
              <a:buSzPts val="1400"/>
              <a:buFont typeface="Verdana"/>
              <a:buNone/>
            </a:pPr>
            <a:r>
              <a:rPr lang="en-US" sz="1400" b="1" i="0" u="none" strike="noStrike" cap="none">
                <a:solidFill>
                  <a:srgbClr val="002654"/>
                </a:solidFill>
                <a:latin typeface="Verdana"/>
                <a:ea typeface="Verdana"/>
                <a:cs typeface="Verdana"/>
                <a:sym typeface="Verdana"/>
              </a:rPr>
              <a:t>Measurement Error</a:t>
            </a:r>
            <a:endParaRPr/>
          </a:p>
        </p:txBody>
      </p:sp>
      <p:cxnSp>
        <p:nvCxnSpPr>
          <p:cNvPr id="372" name="Google Shape;372;p47"/>
          <p:cNvCxnSpPr>
            <a:stCxn id="371" idx="6"/>
          </p:cNvCxnSpPr>
          <p:nvPr/>
        </p:nvCxnSpPr>
        <p:spPr>
          <a:xfrm>
            <a:off x="3886200" y="3733800"/>
            <a:ext cx="152400" cy="0"/>
          </a:xfrm>
          <a:prstGeom prst="straightConnector1">
            <a:avLst/>
          </a:prstGeom>
          <a:noFill/>
          <a:ln w="25400" cap="flat" cmpd="sng">
            <a:solidFill>
              <a:srgbClr val="002654"/>
            </a:solidFill>
            <a:prstDash val="solid"/>
            <a:round/>
            <a:headEnd type="none" w="med" len="med"/>
            <a:tailEnd type="triangle" w="med" len="med"/>
          </a:ln>
        </p:spPr>
      </p:cxnSp>
      <p:pic>
        <p:nvPicPr>
          <p:cNvPr id="373" name="Google Shape;373;p47"/>
          <p:cNvPicPr preferRelativeResize="0"/>
          <p:nvPr/>
        </p:nvPicPr>
        <p:blipFill rotWithShape="1">
          <a:blip r:embed="rId3">
            <a:alphaModFix/>
          </a:blip>
          <a:srcRect/>
          <a:stretch/>
        </p:blipFill>
        <p:spPr>
          <a:xfrm>
            <a:off x="5334000" y="1524001"/>
            <a:ext cx="304800" cy="474663"/>
          </a:xfrm>
          <a:prstGeom prst="rect">
            <a:avLst/>
          </a:prstGeom>
          <a:noFill/>
          <a:ln>
            <a:noFill/>
          </a:ln>
        </p:spPr>
      </p:pic>
      <p:pic>
        <p:nvPicPr>
          <p:cNvPr id="374" name="Google Shape;374;p47"/>
          <p:cNvPicPr preferRelativeResize="0"/>
          <p:nvPr/>
        </p:nvPicPr>
        <p:blipFill rotWithShape="1">
          <a:blip r:embed="rId4">
            <a:alphaModFix/>
          </a:blip>
          <a:srcRect/>
          <a:stretch/>
        </p:blipFill>
        <p:spPr>
          <a:xfrm>
            <a:off x="5410201" y="2878138"/>
            <a:ext cx="257175" cy="474662"/>
          </a:xfrm>
          <a:prstGeom prst="rect">
            <a:avLst/>
          </a:prstGeom>
          <a:noFill/>
          <a:ln>
            <a:noFill/>
          </a:ln>
        </p:spPr>
      </p:pic>
      <p:pic>
        <p:nvPicPr>
          <p:cNvPr id="375" name="Google Shape;375;p47"/>
          <p:cNvPicPr preferRelativeResize="0"/>
          <p:nvPr/>
        </p:nvPicPr>
        <p:blipFill rotWithShape="1">
          <a:blip r:embed="rId5">
            <a:alphaModFix/>
          </a:blip>
          <a:srcRect/>
          <a:stretch/>
        </p:blipFill>
        <p:spPr>
          <a:xfrm>
            <a:off x="5410200" y="4114801"/>
            <a:ext cx="280988" cy="474663"/>
          </a:xfrm>
          <a:prstGeom prst="rect">
            <a:avLst/>
          </a:prstGeom>
          <a:noFill/>
          <a:ln>
            <a:noFill/>
          </a:ln>
        </p:spPr>
      </p:pic>
      <p:pic>
        <p:nvPicPr>
          <p:cNvPr id="376" name="Google Shape;376;p47"/>
          <p:cNvPicPr preferRelativeResize="0"/>
          <p:nvPr/>
        </p:nvPicPr>
        <p:blipFill rotWithShape="1">
          <a:blip r:embed="rId6">
            <a:alphaModFix/>
          </a:blip>
          <a:srcRect/>
          <a:stretch/>
        </p:blipFill>
        <p:spPr>
          <a:xfrm>
            <a:off x="5257800" y="5410200"/>
            <a:ext cx="374650" cy="501650"/>
          </a:xfrm>
          <a:prstGeom prst="rect">
            <a:avLst/>
          </a:prstGeom>
          <a:noFill/>
          <a:ln>
            <a:noFill/>
          </a:ln>
        </p:spPr>
      </p:pic>
      <p:sp>
        <p:nvSpPr>
          <p:cNvPr id="377" name="Google Shape;377;p47"/>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pic>
        <p:nvPicPr>
          <p:cNvPr id="378" name="Google Shape;378;p47"/>
          <p:cNvPicPr preferRelativeResize="0"/>
          <p:nvPr/>
        </p:nvPicPr>
        <p:blipFill rotWithShape="1">
          <a:blip r:embed="rId7">
            <a:alphaModFix/>
          </a:blip>
          <a:srcRect/>
          <a:stretch/>
        </p:blipFill>
        <p:spPr>
          <a:xfrm>
            <a:off x="4267200" y="6248401"/>
            <a:ext cx="515938" cy="500063"/>
          </a:xfrm>
          <a:prstGeom prst="rect">
            <a:avLst/>
          </a:prstGeom>
          <a:noFill/>
          <a:ln>
            <a:noFill/>
          </a:ln>
        </p:spPr>
      </p:pic>
      <p:sp>
        <p:nvSpPr>
          <p:cNvPr id="379" name="Google Shape;379;p47"/>
          <p:cNvSpPr txBox="1"/>
          <p:nvPr/>
        </p:nvSpPr>
        <p:spPr>
          <a:xfrm>
            <a:off x="6398534" y="2754779"/>
            <a:ext cx="5627402" cy="27392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002654"/>
                </a:solidFill>
                <a:latin typeface="Arial"/>
                <a:ea typeface="Arial"/>
                <a:cs typeface="Arial"/>
                <a:sym typeface="Arial"/>
              </a:rPr>
              <a:t>Classical error model (Lord &amp; Novick 1969)</a:t>
            </a:r>
            <a:endParaRPr/>
          </a:p>
          <a:p>
            <a:pPr marL="0" marR="0" lvl="0" indent="0" algn="l" rtl="0">
              <a:spcBef>
                <a:spcPts val="0"/>
              </a:spcBef>
              <a:spcAft>
                <a:spcPts val="0"/>
              </a:spcAft>
              <a:buNone/>
            </a:pPr>
            <a:endParaRPr sz="2000">
              <a:solidFill>
                <a:srgbClr val="002654"/>
              </a:solidFill>
              <a:latin typeface="Arial"/>
              <a:ea typeface="Arial"/>
              <a:cs typeface="Arial"/>
              <a:sym typeface="Arial"/>
            </a:endParaRPr>
          </a:p>
          <a:p>
            <a:pPr marL="0" marR="0" lvl="0" indent="0" algn="l" rtl="0">
              <a:spcBef>
                <a:spcPts val="0"/>
              </a:spcBef>
              <a:spcAft>
                <a:spcPts val="0"/>
              </a:spcAft>
              <a:buNone/>
            </a:pPr>
            <a:r>
              <a:rPr lang="en-US" sz="2000">
                <a:solidFill>
                  <a:srgbClr val="002654"/>
                </a:solidFill>
                <a:latin typeface="Arial"/>
                <a:ea typeface="Arial"/>
                <a:cs typeface="Arial"/>
                <a:sym typeface="Arial"/>
              </a:rPr>
              <a:t>y</a:t>
            </a:r>
            <a:r>
              <a:rPr lang="en-US" sz="2000" baseline="-25000">
                <a:solidFill>
                  <a:srgbClr val="002654"/>
                </a:solidFill>
                <a:latin typeface="Arial"/>
                <a:ea typeface="Arial"/>
                <a:cs typeface="Arial"/>
                <a:sym typeface="Arial"/>
              </a:rPr>
              <a:t>i</a:t>
            </a:r>
            <a:r>
              <a:rPr lang="en-US" sz="2000">
                <a:solidFill>
                  <a:srgbClr val="002654"/>
                </a:solidFill>
                <a:latin typeface="Arial"/>
                <a:ea typeface="Arial"/>
                <a:cs typeface="Arial"/>
                <a:sym typeface="Arial"/>
              </a:rPr>
              <a:t> = Y</a:t>
            </a:r>
            <a:r>
              <a:rPr lang="en-US" sz="2000" baseline="-25000">
                <a:solidFill>
                  <a:srgbClr val="002654"/>
                </a:solidFill>
                <a:latin typeface="Arial"/>
                <a:ea typeface="Arial"/>
                <a:cs typeface="Arial"/>
                <a:sym typeface="Arial"/>
              </a:rPr>
              <a:t>i</a:t>
            </a:r>
            <a:r>
              <a:rPr lang="en-US" sz="2000">
                <a:solidFill>
                  <a:srgbClr val="002654"/>
                </a:solidFill>
                <a:latin typeface="Arial"/>
                <a:ea typeface="Arial"/>
                <a:cs typeface="Arial"/>
                <a:sym typeface="Arial"/>
              </a:rPr>
              <a:t> + ε</a:t>
            </a:r>
            <a:r>
              <a:rPr lang="en-US" sz="2000" baseline="-25000">
                <a:solidFill>
                  <a:srgbClr val="002654"/>
                </a:solidFill>
                <a:latin typeface="Arial"/>
                <a:ea typeface="Arial"/>
                <a:cs typeface="Arial"/>
                <a:sym typeface="Arial"/>
              </a:rPr>
              <a:t>i</a:t>
            </a:r>
            <a:r>
              <a:rPr lang="en-US" sz="2000">
                <a:solidFill>
                  <a:srgbClr val="002654"/>
                </a:solidFill>
                <a:latin typeface="Arial"/>
                <a:ea typeface="Arial"/>
                <a:cs typeface="Arial"/>
                <a:sym typeface="Arial"/>
              </a:rPr>
              <a:t> , with ε ~ N(0, σ) </a:t>
            </a:r>
            <a:endParaRPr/>
          </a:p>
          <a:p>
            <a:pPr marL="0" marR="0" lvl="0" indent="0" algn="l" rtl="0">
              <a:spcBef>
                <a:spcPts val="0"/>
              </a:spcBef>
              <a:spcAft>
                <a:spcPts val="0"/>
              </a:spcAft>
              <a:buNone/>
            </a:pPr>
            <a:endParaRPr sz="2000">
              <a:solidFill>
                <a:srgbClr val="002654"/>
              </a:solidFill>
              <a:latin typeface="Arial"/>
              <a:ea typeface="Arial"/>
              <a:cs typeface="Arial"/>
              <a:sym typeface="Arial"/>
            </a:endParaRPr>
          </a:p>
          <a:p>
            <a:pPr marL="0" marR="0" lvl="0" indent="0" algn="l" rtl="0">
              <a:spcBef>
                <a:spcPts val="0"/>
              </a:spcBef>
              <a:spcAft>
                <a:spcPts val="0"/>
              </a:spcAft>
              <a:buNone/>
            </a:pPr>
            <a:r>
              <a:rPr lang="en-US" sz="2000">
                <a:solidFill>
                  <a:srgbClr val="002654"/>
                </a:solidFill>
                <a:latin typeface="Arial"/>
                <a:ea typeface="Arial"/>
                <a:cs typeface="Arial"/>
                <a:sym typeface="Arial"/>
              </a:rPr>
              <a:t>perfect measurement means  σ = 0.</a:t>
            </a:r>
            <a:endParaRPr/>
          </a:p>
          <a:p>
            <a:pPr marL="0" marR="0" lvl="0" indent="0" algn="l" rtl="0">
              <a:spcBef>
                <a:spcPts val="0"/>
              </a:spcBef>
              <a:spcAft>
                <a:spcPts val="0"/>
              </a:spcAft>
              <a:buNone/>
            </a:pPr>
            <a:endParaRPr sz="2000">
              <a:solidFill>
                <a:srgbClr val="002654"/>
              </a:solidFill>
              <a:latin typeface="Arial"/>
              <a:ea typeface="Arial"/>
              <a:cs typeface="Arial"/>
              <a:sym typeface="Arial"/>
            </a:endParaRPr>
          </a:p>
          <a:p>
            <a:pPr marL="0" marR="0" lvl="0" indent="0" algn="l" rtl="0">
              <a:spcBef>
                <a:spcPts val="0"/>
              </a:spcBef>
              <a:spcAft>
                <a:spcPts val="0"/>
              </a:spcAft>
              <a:buNone/>
            </a:pPr>
            <a:endParaRPr sz="2000">
              <a:solidFill>
                <a:srgbClr val="002654"/>
              </a:solidFill>
              <a:latin typeface="Arial"/>
              <a:ea typeface="Arial"/>
              <a:cs typeface="Arial"/>
              <a:sym typeface="Arial"/>
            </a:endParaRPr>
          </a:p>
          <a:p>
            <a:pPr marL="0" marR="0" lvl="0" indent="0" algn="l" rtl="0">
              <a:spcBef>
                <a:spcPts val="0"/>
              </a:spcBef>
              <a:spcAft>
                <a:spcPts val="0"/>
              </a:spcAft>
              <a:buNone/>
            </a:pPr>
            <a:r>
              <a:rPr lang="en-US" sz="1600">
                <a:solidFill>
                  <a:srgbClr val="002654"/>
                </a:solidFill>
                <a:latin typeface="Arial"/>
                <a:ea typeface="Arial"/>
                <a:cs typeface="Arial"/>
                <a:sym typeface="Arial"/>
              </a:rPr>
              <a:t>[Tourangeau, Rips, Rasinski 2000; Krosnick &amp; Presser 2010; Biemer et al. 2013; Vannette &amp; Krosnick 2018]</a:t>
            </a:r>
            <a:endParaRPr sz="2000">
              <a:solidFill>
                <a:srgbClr val="002654"/>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8"/>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59</a:t>
            </a:fld>
            <a:endParaRPr sz="1200" b="0" i="0" u="none" strike="noStrike" cap="none">
              <a:solidFill>
                <a:srgbClr val="898989"/>
              </a:solidFill>
              <a:latin typeface="Calibri"/>
              <a:ea typeface="Calibri"/>
              <a:cs typeface="Calibri"/>
              <a:sym typeface="Calibri"/>
            </a:endParaRPr>
          </a:p>
        </p:txBody>
      </p:sp>
      <p:sp>
        <p:nvSpPr>
          <p:cNvPr id="385" name="Google Shape;385;p48"/>
          <p:cNvSpPr txBox="1"/>
          <p:nvPr/>
        </p:nvSpPr>
        <p:spPr>
          <a:xfrm>
            <a:off x="2438400" y="1541463"/>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Construct</a:t>
            </a:r>
            <a:endParaRPr sz="2000" b="1" i="0" u="none" strike="noStrike" cap="none">
              <a:solidFill>
                <a:srgbClr val="000000"/>
              </a:solidFill>
              <a:latin typeface="Verdana"/>
              <a:ea typeface="Verdana"/>
              <a:cs typeface="Verdana"/>
              <a:sym typeface="Verdana"/>
            </a:endParaRPr>
          </a:p>
        </p:txBody>
      </p:sp>
      <p:sp>
        <p:nvSpPr>
          <p:cNvPr id="386" name="Google Shape;386;p48"/>
          <p:cNvSpPr txBox="1"/>
          <p:nvPr/>
        </p:nvSpPr>
        <p:spPr>
          <a:xfrm>
            <a:off x="2438400" y="2876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Measurement</a:t>
            </a:r>
            <a:endParaRPr sz="2000" b="1" i="0" u="none" strike="noStrike" cap="none">
              <a:solidFill>
                <a:srgbClr val="000000"/>
              </a:solidFill>
              <a:latin typeface="Verdana"/>
              <a:ea typeface="Verdana"/>
              <a:cs typeface="Verdana"/>
              <a:sym typeface="Verdana"/>
            </a:endParaRPr>
          </a:p>
        </p:txBody>
      </p:sp>
      <p:sp>
        <p:nvSpPr>
          <p:cNvPr id="387" name="Google Shape;387;p48"/>
          <p:cNvSpPr txBox="1"/>
          <p:nvPr/>
        </p:nvSpPr>
        <p:spPr>
          <a:xfrm>
            <a:off x="2438400" y="41719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Response</a:t>
            </a:r>
            <a:endParaRPr sz="2000" b="1" i="0" u="none" strike="noStrike" cap="none">
              <a:solidFill>
                <a:srgbClr val="000000"/>
              </a:solidFill>
              <a:latin typeface="Verdana"/>
              <a:ea typeface="Verdana"/>
              <a:cs typeface="Verdana"/>
              <a:sym typeface="Verdana"/>
            </a:endParaRPr>
          </a:p>
        </p:txBody>
      </p:sp>
      <p:sp>
        <p:nvSpPr>
          <p:cNvPr id="388" name="Google Shape;388;p48"/>
          <p:cNvSpPr txBox="1"/>
          <p:nvPr/>
        </p:nvSpPr>
        <p:spPr>
          <a:xfrm>
            <a:off x="3016251" y="1123950"/>
            <a:ext cx="2144713"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Measurement</a:t>
            </a:r>
            <a:endParaRPr/>
          </a:p>
        </p:txBody>
      </p:sp>
      <p:sp>
        <p:nvSpPr>
          <p:cNvPr id="389" name="Google Shape;389;p48"/>
          <p:cNvSpPr txBox="1"/>
          <p:nvPr/>
        </p:nvSpPr>
        <p:spPr>
          <a:xfrm>
            <a:off x="24384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Edited Response</a:t>
            </a:r>
            <a:endParaRPr sz="2000" b="1" i="0" u="none" strike="noStrike" cap="none">
              <a:solidFill>
                <a:srgbClr val="000000"/>
              </a:solidFill>
              <a:latin typeface="Verdana"/>
              <a:ea typeface="Verdana"/>
              <a:cs typeface="Verdana"/>
              <a:sym typeface="Verdana"/>
            </a:endParaRPr>
          </a:p>
        </p:txBody>
      </p:sp>
      <p:cxnSp>
        <p:nvCxnSpPr>
          <p:cNvPr id="390" name="Google Shape;390;p48"/>
          <p:cNvCxnSpPr>
            <a:stCxn id="389" idx="2"/>
          </p:cNvCxnSpPr>
          <p:nvPr/>
        </p:nvCxnSpPr>
        <p:spPr>
          <a:xfrm>
            <a:off x="4076700" y="5867400"/>
            <a:ext cx="1905000" cy="438300"/>
          </a:xfrm>
          <a:prstGeom prst="straightConnector1">
            <a:avLst/>
          </a:prstGeom>
          <a:noFill/>
          <a:ln w="25400" cap="flat" cmpd="sng">
            <a:solidFill>
              <a:schemeClr val="dk1"/>
            </a:solidFill>
            <a:prstDash val="solid"/>
            <a:round/>
            <a:headEnd type="none" w="med" len="med"/>
            <a:tailEnd type="triangle" w="med" len="med"/>
          </a:ln>
        </p:spPr>
      </p:cxnSp>
      <p:cxnSp>
        <p:nvCxnSpPr>
          <p:cNvPr id="391" name="Google Shape;391;p48"/>
          <p:cNvCxnSpPr>
            <a:stCxn id="385" idx="2"/>
            <a:endCxn id="386" idx="0"/>
          </p:cNvCxnSpPr>
          <p:nvPr/>
        </p:nvCxnSpPr>
        <p:spPr>
          <a:xfrm>
            <a:off x="4076700" y="1941513"/>
            <a:ext cx="0" cy="935100"/>
          </a:xfrm>
          <a:prstGeom prst="straightConnector1">
            <a:avLst/>
          </a:prstGeom>
          <a:noFill/>
          <a:ln w="25400" cap="flat" cmpd="sng">
            <a:solidFill>
              <a:schemeClr val="dk1"/>
            </a:solidFill>
            <a:prstDash val="solid"/>
            <a:round/>
            <a:headEnd type="none" w="med" len="med"/>
            <a:tailEnd type="triangle" w="med" len="med"/>
          </a:ln>
        </p:spPr>
      </p:cxnSp>
      <p:cxnSp>
        <p:nvCxnSpPr>
          <p:cNvPr id="392" name="Google Shape;392;p48"/>
          <p:cNvCxnSpPr>
            <a:stCxn id="386" idx="2"/>
            <a:endCxn id="387" idx="0"/>
          </p:cNvCxnSpPr>
          <p:nvPr/>
        </p:nvCxnSpPr>
        <p:spPr>
          <a:xfrm>
            <a:off x="4076700" y="3276600"/>
            <a:ext cx="0" cy="895500"/>
          </a:xfrm>
          <a:prstGeom prst="straightConnector1">
            <a:avLst/>
          </a:prstGeom>
          <a:noFill/>
          <a:ln w="25400" cap="flat" cmpd="sng">
            <a:solidFill>
              <a:schemeClr val="dk1"/>
            </a:solidFill>
            <a:prstDash val="solid"/>
            <a:round/>
            <a:headEnd type="none" w="med" len="med"/>
            <a:tailEnd type="triangle" w="med" len="med"/>
          </a:ln>
        </p:spPr>
      </p:cxnSp>
      <p:cxnSp>
        <p:nvCxnSpPr>
          <p:cNvPr id="393" name="Google Shape;393;p48"/>
          <p:cNvCxnSpPr>
            <a:stCxn id="387" idx="2"/>
            <a:endCxn id="389" idx="0"/>
          </p:cNvCxnSpPr>
          <p:nvPr/>
        </p:nvCxnSpPr>
        <p:spPr>
          <a:xfrm>
            <a:off x="4076700" y="4572000"/>
            <a:ext cx="0" cy="895500"/>
          </a:xfrm>
          <a:prstGeom prst="straightConnector1">
            <a:avLst/>
          </a:prstGeom>
          <a:noFill/>
          <a:ln w="25400" cap="flat" cmpd="sng">
            <a:solidFill>
              <a:schemeClr val="dk1"/>
            </a:solidFill>
            <a:prstDash val="solid"/>
            <a:round/>
            <a:headEnd type="none" w="med" len="med"/>
            <a:tailEnd type="triangle" w="med" len="med"/>
          </a:ln>
        </p:spPr>
      </p:cxnSp>
      <p:sp>
        <p:nvSpPr>
          <p:cNvPr id="394" name="Google Shape;394;p48"/>
          <p:cNvSpPr txBox="1"/>
          <p:nvPr/>
        </p:nvSpPr>
        <p:spPr>
          <a:xfrm>
            <a:off x="5791200" y="4648201"/>
            <a:ext cx="4572000"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Arial"/>
              <a:buNone/>
            </a:pPr>
            <a:r>
              <a:rPr lang="en-US" sz="2000" b="0" i="0" u="none" strike="noStrike" cap="none">
                <a:solidFill>
                  <a:srgbClr val="002654"/>
                </a:solidFill>
                <a:latin typeface="Arial"/>
                <a:ea typeface="Arial"/>
                <a:cs typeface="Arial"/>
                <a:sym typeface="Arial"/>
              </a:rPr>
              <a:t>Departure of data from true value due to coding or editing of response</a:t>
            </a:r>
            <a:endParaRPr/>
          </a:p>
        </p:txBody>
      </p:sp>
      <p:pic>
        <p:nvPicPr>
          <p:cNvPr id="395" name="Google Shape;395;p48"/>
          <p:cNvPicPr preferRelativeResize="0"/>
          <p:nvPr/>
        </p:nvPicPr>
        <p:blipFill rotWithShape="1">
          <a:blip r:embed="rId3">
            <a:alphaModFix/>
          </a:blip>
          <a:srcRect/>
          <a:stretch/>
        </p:blipFill>
        <p:spPr>
          <a:xfrm>
            <a:off x="7510463" y="5443538"/>
            <a:ext cx="1066800" cy="635000"/>
          </a:xfrm>
          <a:prstGeom prst="rect">
            <a:avLst/>
          </a:prstGeom>
          <a:noFill/>
          <a:ln>
            <a:noFill/>
          </a:ln>
        </p:spPr>
      </p:pic>
      <p:sp>
        <p:nvSpPr>
          <p:cNvPr id="396" name="Google Shape;396;p48"/>
          <p:cNvSpPr/>
          <p:nvPr/>
        </p:nvSpPr>
        <p:spPr>
          <a:xfrm>
            <a:off x="1600200" y="4800600"/>
            <a:ext cx="2286000" cy="457200"/>
          </a:xfrm>
          <a:prstGeom prst="ellipse">
            <a:avLst/>
          </a:prstGeom>
          <a:noFill/>
          <a:ln w="12700" cap="flat" cmpd="sng">
            <a:solidFill>
              <a:srgbClr val="0026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654"/>
              </a:buClr>
              <a:buSzPts val="1600"/>
              <a:buFont typeface="Verdana"/>
              <a:buNone/>
            </a:pPr>
            <a:r>
              <a:rPr lang="en-US" sz="1600" b="1" i="0" u="none" strike="noStrike" cap="none">
                <a:solidFill>
                  <a:srgbClr val="002654"/>
                </a:solidFill>
                <a:latin typeface="Verdana"/>
                <a:ea typeface="Verdana"/>
                <a:cs typeface="Verdana"/>
                <a:sym typeface="Verdana"/>
              </a:rPr>
              <a:t>Processing Error</a:t>
            </a:r>
            <a:endParaRPr/>
          </a:p>
        </p:txBody>
      </p:sp>
      <p:cxnSp>
        <p:nvCxnSpPr>
          <p:cNvPr id="397" name="Google Shape;397;p48"/>
          <p:cNvCxnSpPr>
            <a:stCxn id="396" idx="6"/>
          </p:cNvCxnSpPr>
          <p:nvPr/>
        </p:nvCxnSpPr>
        <p:spPr>
          <a:xfrm>
            <a:off x="3886200" y="5029200"/>
            <a:ext cx="152400" cy="0"/>
          </a:xfrm>
          <a:prstGeom prst="straightConnector1">
            <a:avLst/>
          </a:prstGeom>
          <a:noFill/>
          <a:ln w="25400" cap="flat" cmpd="sng">
            <a:solidFill>
              <a:srgbClr val="002654"/>
            </a:solidFill>
            <a:prstDash val="solid"/>
            <a:round/>
            <a:headEnd type="none" w="med" len="med"/>
            <a:tailEnd type="triangle" w="med" len="med"/>
          </a:ln>
        </p:spPr>
      </p:cxnSp>
      <p:pic>
        <p:nvPicPr>
          <p:cNvPr id="398" name="Google Shape;398;p48"/>
          <p:cNvPicPr preferRelativeResize="0"/>
          <p:nvPr/>
        </p:nvPicPr>
        <p:blipFill rotWithShape="1">
          <a:blip r:embed="rId4">
            <a:alphaModFix/>
          </a:blip>
          <a:srcRect/>
          <a:stretch/>
        </p:blipFill>
        <p:spPr>
          <a:xfrm>
            <a:off x="5334000" y="1524001"/>
            <a:ext cx="304800" cy="474663"/>
          </a:xfrm>
          <a:prstGeom prst="rect">
            <a:avLst/>
          </a:prstGeom>
          <a:noFill/>
          <a:ln>
            <a:noFill/>
          </a:ln>
        </p:spPr>
      </p:pic>
      <p:pic>
        <p:nvPicPr>
          <p:cNvPr id="399" name="Google Shape;399;p48"/>
          <p:cNvPicPr preferRelativeResize="0"/>
          <p:nvPr/>
        </p:nvPicPr>
        <p:blipFill rotWithShape="1">
          <a:blip r:embed="rId5">
            <a:alphaModFix/>
          </a:blip>
          <a:srcRect/>
          <a:stretch/>
        </p:blipFill>
        <p:spPr>
          <a:xfrm>
            <a:off x="5410201" y="2878138"/>
            <a:ext cx="257175" cy="474662"/>
          </a:xfrm>
          <a:prstGeom prst="rect">
            <a:avLst/>
          </a:prstGeom>
          <a:noFill/>
          <a:ln>
            <a:noFill/>
          </a:ln>
        </p:spPr>
      </p:pic>
      <p:pic>
        <p:nvPicPr>
          <p:cNvPr id="400" name="Google Shape;400;p48"/>
          <p:cNvPicPr preferRelativeResize="0"/>
          <p:nvPr/>
        </p:nvPicPr>
        <p:blipFill rotWithShape="1">
          <a:blip r:embed="rId6">
            <a:alphaModFix/>
          </a:blip>
          <a:srcRect/>
          <a:stretch/>
        </p:blipFill>
        <p:spPr>
          <a:xfrm>
            <a:off x="5410200" y="4114801"/>
            <a:ext cx="280988" cy="474663"/>
          </a:xfrm>
          <a:prstGeom prst="rect">
            <a:avLst/>
          </a:prstGeom>
          <a:noFill/>
          <a:ln>
            <a:noFill/>
          </a:ln>
        </p:spPr>
      </p:pic>
      <p:pic>
        <p:nvPicPr>
          <p:cNvPr id="401" name="Google Shape;401;p48"/>
          <p:cNvPicPr preferRelativeResize="0"/>
          <p:nvPr/>
        </p:nvPicPr>
        <p:blipFill rotWithShape="1">
          <a:blip r:embed="rId7">
            <a:alphaModFix/>
          </a:blip>
          <a:srcRect/>
          <a:stretch/>
        </p:blipFill>
        <p:spPr>
          <a:xfrm>
            <a:off x="5257800" y="5410200"/>
            <a:ext cx="374650" cy="501650"/>
          </a:xfrm>
          <a:prstGeom prst="rect">
            <a:avLst/>
          </a:prstGeom>
          <a:noFill/>
          <a:ln>
            <a:noFill/>
          </a:ln>
        </p:spPr>
      </p:pic>
      <p:sp>
        <p:nvSpPr>
          <p:cNvPr id="402" name="Google Shape;402;p48"/>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pic>
        <p:nvPicPr>
          <p:cNvPr id="403" name="Google Shape;403;p48"/>
          <p:cNvPicPr preferRelativeResize="0"/>
          <p:nvPr/>
        </p:nvPicPr>
        <p:blipFill rotWithShape="1">
          <a:blip r:embed="rId8">
            <a:alphaModFix/>
          </a:blip>
          <a:srcRect/>
          <a:stretch/>
        </p:blipFill>
        <p:spPr>
          <a:xfrm>
            <a:off x="4267200" y="6248401"/>
            <a:ext cx="515938" cy="500063"/>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9BB1-CAA2-4C7B-AC4D-2660DF85FC1C}"/>
              </a:ext>
            </a:extLst>
          </p:cNvPr>
          <p:cNvSpPr>
            <a:spLocks noGrp="1"/>
          </p:cNvSpPr>
          <p:nvPr>
            <p:ph type="title"/>
          </p:nvPr>
        </p:nvSpPr>
        <p:spPr>
          <a:xfrm>
            <a:off x="1981200" y="274639"/>
            <a:ext cx="8229600" cy="1143000"/>
          </a:xfrm>
        </p:spPr>
        <p:txBody>
          <a:bodyPr/>
          <a:lstStyle/>
          <a:p>
            <a:endParaRPr lang="en-US" dirty="0"/>
          </a:p>
        </p:txBody>
      </p:sp>
      <p:sp>
        <p:nvSpPr>
          <p:cNvPr id="3" name="Content Placeholder 2">
            <a:extLst>
              <a:ext uri="{FF2B5EF4-FFF2-40B4-BE49-F238E27FC236}">
                <a16:creationId xmlns:a16="http://schemas.microsoft.com/office/drawing/2014/main" id="{BAA1D285-061E-42D7-B945-B93EAED852F1}"/>
              </a:ext>
            </a:extLst>
          </p:cNvPr>
          <p:cNvSpPr>
            <a:spLocks noGrp="1"/>
          </p:cNvSpPr>
          <p:nvPr>
            <p:ph idx="1"/>
          </p:nvPr>
        </p:nvSpPr>
        <p:spPr/>
        <p:txBody>
          <a:bodyPr/>
          <a:lstStyle/>
          <a:p>
            <a:endParaRPr lang="en-US" dirty="0"/>
          </a:p>
        </p:txBody>
      </p:sp>
      <p:graphicFrame>
        <p:nvGraphicFramePr>
          <p:cNvPr id="19" name="Chart 18">
            <a:extLst>
              <a:ext uri="{FF2B5EF4-FFF2-40B4-BE49-F238E27FC236}">
                <a16:creationId xmlns:a16="http://schemas.microsoft.com/office/drawing/2014/main" id="{00000000-0008-0000-1000-000002000000}"/>
              </a:ext>
            </a:extLst>
          </p:cNvPr>
          <p:cNvGraphicFramePr>
            <a:graphicFrameLocks noGrp="1"/>
          </p:cNvGraphicFramePr>
          <p:nvPr>
            <p:extLst>
              <p:ext uri="{D42A27DB-BD31-4B8C-83A1-F6EECF244321}">
                <p14:modId xmlns:p14="http://schemas.microsoft.com/office/powerpoint/2010/main" val="2580620102"/>
              </p:ext>
            </p:extLst>
          </p:nvPr>
        </p:nvGraphicFramePr>
        <p:xfrm>
          <a:off x="2172928" y="924232"/>
          <a:ext cx="8495071" cy="59337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6582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0"/>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60</a:t>
            </a:fld>
            <a:endParaRPr sz="1200" b="0" i="0" u="none" strike="noStrike" cap="none">
              <a:solidFill>
                <a:srgbClr val="898989"/>
              </a:solidFill>
              <a:latin typeface="Calibri"/>
              <a:ea typeface="Calibri"/>
              <a:cs typeface="Calibri"/>
              <a:sym typeface="Calibri"/>
            </a:endParaRPr>
          </a:p>
        </p:txBody>
      </p:sp>
      <p:sp>
        <p:nvSpPr>
          <p:cNvPr id="415" name="Google Shape;415;p50"/>
          <p:cNvSpPr txBox="1"/>
          <p:nvPr/>
        </p:nvSpPr>
        <p:spPr>
          <a:xfrm flipH="1">
            <a:off x="6172200" y="15240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Target Population</a:t>
            </a:r>
            <a:endParaRPr/>
          </a:p>
        </p:txBody>
      </p:sp>
      <p:sp>
        <p:nvSpPr>
          <p:cNvPr id="416" name="Google Shape;416;p50"/>
          <p:cNvSpPr txBox="1"/>
          <p:nvPr/>
        </p:nvSpPr>
        <p:spPr>
          <a:xfrm>
            <a:off x="6172200" y="2495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Verdana"/>
              <a:buNone/>
            </a:pPr>
            <a:r>
              <a:rPr lang="en-US" sz="2000" b="1" i="0" u="none" strike="noStrike" cap="none">
                <a:solidFill>
                  <a:srgbClr val="002654"/>
                </a:solidFill>
                <a:latin typeface="Verdana"/>
                <a:ea typeface="Verdana"/>
                <a:cs typeface="Verdana"/>
                <a:sym typeface="Verdana"/>
              </a:rPr>
              <a:t>Sampling Frame</a:t>
            </a:r>
            <a:endParaRPr/>
          </a:p>
        </p:txBody>
      </p:sp>
      <p:sp>
        <p:nvSpPr>
          <p:cNvPr id="417" name="Google Shape;417;p50"/>
          <p:cNvSpPr txBox="1"/>
          <p:nvPr/>
        </p:nvSpPr>
        <p:spPr>
          <a:xfrm>
            <a:off x="6172200" y="34861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Sample</a:t>
            </a:r>
            <a:endParaRPr sz="2000" b="1" i="0" u="none" strike="noStrike" cap="none">
              <a:solidFill>
                <a:srgbClr val="000000"/>
              </a:solidFill>
              <a:latin typeface="Verdana"/>
              <a:ea typeface="Verdana"/>
              <a:cs typeface="Verdana"/>
              <a:sym typeface="Verdana"/>
            </a:endParaRPr>
          </a:p>
        </p:txBody>
      </p:sp>
      <p:sp>
        <p:nvSpPr>
          <p:cNvPr id="418" name="Google Shape;418;p50"/>
          <p:cNvSpPr txBox="1"/>
          <p:nvPr/>
        </p:nvSpPr>
        <p:spPr>
          <a:xfrm>
            <a:off x="6570664" y="1123950"/>
            <a:ext cx="2390775"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Representation</a:t>
            </a:r>
            <a:endParaRPr/>
          </a:p>
        </p:txBody>
      </p:sp>
      <p:sp>
        <p:nvSpPr>
          <p:cNvPr id="419" name="Google Shape;419;p50"/>
          <p:cNvSpPr txBox="1"/>
          <p:nvPr/>
        </p:nvSpPr>
        <p:spPr>
          <a:xfrm>
            <a:off x="6172200" y="44958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Respondents</a:t>
            </a:r>
            <a:endParaRPr sz="2000" b="1" i="0" u="none" strike="noStrike" cap="none">
              <a:solidFill>
                <a:srgbClr val="000000"/>
              </a:solidFill>
              <a:latin typeface="Verdana"/>
              <a:ea typeface="Verdana"/>
              <a:cs typeface="Verdana"/>
              <a:sym typeface="Verdana"/>
            </a:endParaRPr>
          </a:p>
        </p:txBody>
      </p:sp>
      <p:cxnSp>
        <p:nvCxnSpPr>
          <p:cNvPr id="420" name="Google Shape;420;p50"/>
          <p:cNvCxnSpPr>
            <a:stCxn id="421" idx="2"/>
          </p:cNvCxnSpPr>
          <p:nvPr/>
        </p:nvCxnSpPr>
        <p:spPr>
          <a:xfrm flipH="1">
            <a:off x="5981700" y="5867400"/>
            <a:ext cx="1828800" cy="438300"/>
          </a:xfrm>
          <a:prstGeom prst="straightConnector1">
            <a:avLst/>
          </a:prstGeom>
          <a:noFill/>
          <a:ln w="25400" cap="flat" cmpd="sng">
            <a:solidFill>
              <a:schemeClr val="dk1"/>
            </a:solidFill>
            <a:prstDash val="solid"/>
            <a:round/>
            <a:headEnd type="none" w="med" len="med"/>
            <a:tailEnd type="triangle" w="med" len="med"/>
          </a:ln>
        </p:spPr>
      </p:cxnSp>
      <p:sp>
        <p:nvSpPr>
          <p:cNvPr id="421" name="Google Shape;421;p50"/>
          <p:cNvSpPr txBox="1"/>
          <p:nvPr/>
        </p:nvSpPr>
        <p:spPr>
          <a:xfrm>
            <a:off x="61722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Adjustments</a:t>
            </a:r>
            <a:endParaRPr/>
          </a:p>
        </p:txBody>
      </p:sp>
      <p:cxnSp>
        <p:nvCxnSpPr>
          <p:cNvPr id="422" name="Google Shape;422;p50"/>
          <p:cNvCxnSpPr>
            <a:stCxn id="415" idx="2"/>
            <a:endCxn id="416" idx="0"/>
          </p:cNvCxnSpPr>
          <p:nvPr/>
        </p:nvCxnSpPr>
        <p:spPr>
          <a:xfrm>
            <a:off x="7810500" y="1924050"/>
            <a:ext cx="0" cy="571500"/>
          </a:xfrm>
          <a:prstGeom prst="straightConnector1">
            <a:avLst/>
          </a:prstGeom>
          <a:noFill/>
          <a:ln w="25400" cap="flat" cmpd="sng">
            <a:solidFill>
              <a:schemeClr val="dk1"/>
            </a:solidFill>
            <a:prstDash val="solid"/>
            <a:round/>
            <a:headEnd type="none" w="med" len="med"/>
            <a:tailEnd type="triangle" w="med" len="med"/>
          </a:ln>
        </p:spPr>
      </p:cxnSp>
      <p:cxnSp>
        <p:nvCxnSpPr>
          <p:cNvPr id="423" name="Google Shape;423;p50"/>
          <p:cNvCxnSpPr>
            <a:stCxn id="416" idx="2"/>
            <a:endCxn id="417" idx="0"/>
          </p:cNvCxnSpPr>
          <p:nvPr/>
        </p:nvCxnSpPr>
        <p:spPr>
          <a:xfrm>
            <a:off x="7810500" y="2895600"/>
            <a:ext cx="0" cy="590700"/>
          </a:xfrm>
          <a:prstGeom prst="straightConnector1">
            <a:avLst/>
          </a:prstGeom>
          <a:noFill/>
          <a:ln w="25400" cap="flat" cmpd="sng">
            <a:solidFill>
              <a:schemeClr val="dk1"/>
            </a:solidFill>
            <a:prstDash val="solid"/>
            <a:round/>
            <a:headEnd type="none" w="med" len="med"/>
            <a:tailEnd type="triangle" w="med" len="med"/>
          </a:ln>
        </p:spPr>
      </p:cxnSp>
      <p:cxnSp>
        <p:nvCxnSpPr>
          <p:cNvPr id="424" name="Google Shape;424;p50"/>
          <p:cNvCxnSpPr>
            <a:stCxn id="417" idx="2"/>
            <a:endCxn id="419" idx="0"/>
          </p:cNvCxnSpPr>
          <p:nvPr/>
        </p:nvCxnSpPr>
        <p:spPr>
          <a:xfrm>
            <a:off x="7810500" y="3886200"/>
            <a:ext cx="0" cy="609600"/>
          </a:xfrm>
          <a:prstGeom prst="straightConnector1">
            <a:avLst/>
          </a:prstGeom>
          <a:noFill/>
          <a:ln w="25400" cap="flat" cmpd="sng">
            <a:solidFill>
              <a:schemeClr val="dk1"/>
            </a:solidFill>
            <a:prstDash val="solid"/>
            <a:round/>
            <a:headEnd type="none" w="med" len="med"/>
            <a:tailEnd type="triangle" w="med" len="med"/>
          </a:ln>
        </p:spPr>
      </p:cxnSp>
      <p:cxnSp>
        <p:nvCxnSpPr>
          <p:cNvPr id="425" name="Google Shape;425;p50"/>
          <p:cNvCxnSpPr>
            <a:stCxn id="419" idx="2"/>
            <a:endCxn id="421" idx="0"/>
          </p:cNvCxnSpPr>
          <p:nvPr/>
        </p:nvCxnSpPr>
        <p:spPr>
          <a:xfrm>
            <a:off x="7810500" y="4895850"/>
            <a:ext cx="0" cy="571500"/>
          </a:xfrm>
          <a:prstGeom prst="straightConnector1">
            <a:avLst/>
          </a:prstGeom>
          <a:noFill/>
          <a:ln w="25400" cap="flat" cmpd="sng">
            <a:solidFill>
              <a:schemeClr val="dk1"/>
            </a:solidFill>
            <a:prstDash val="solid"/>
            <a:round/>
            <a:headEnd type="none" w="med" len="med"/>
            <a:tailEnd type="triangle" w="med" len="med"/>
          </a:ln>
        </p:spPr>
      </p:cxnSp>
      <p:sp>
        <p:nvSpPr>
          <p:cNvPr id="426" name="Google Shape;426;p50"/>
          <p:cNvSpPr txBox="1"/>
          <p:nvPr/>
        </p:nvSpPr>
        <p:spPr>
          <a:xfrm>
            <a:off x="1600200" y="1504950"/>
            <a:ext cx="457200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US HH population, 12 years and over</a:t>
            </a:r>
            <a:endParaRPr/>
          </a:p>
        </p:txBody>
      </p:sp>
      <p:sp>
        <p:nvSpPr>
          <p:cNvPr id="427" name="Google Shape;427;p50"/>
          <p:cNvSpPr txBox="1"/>
          <p:nvPr/>
        </p:nvSpPr>
        <p:spPr>
          <a:xfrm>
            <a:off x="1600200" y="2339976"/>
            <a:ext cx="4572000"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Arial"/>
              <a:buNone/>
            </a:pPr>
            <a:r>
              <a:rPr lang="en-US" sz="2000" b="0" i="0" u="none" strike="noStrike" cap="none">
                <a:solidFill>
                  <a:srgbClr val="002654"/>
                </a:solidFill>
                <a:latin typeface="Arial"/>
                <a:ea typeface="Arial"/>
                <a:cs typeface="Arial"/>
                <a:sym typeface="Arial"/>
              </a:rPr>
              <a:t>Persons linked to housing units at listed address in sample areas</a:t>
            </a:r>
            <a:endParaRPr/>
          </a:p>
        </p:txBody>
      </p:sp>
      <p:sp>
        <p:nvSpPr>
          <p:cNvPr id="428" name="Google Shape;428;p50"/>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pic>
        <p:nvPicPr>
          <p:cNvPr id="429" name="Google Shape;429;p50"/>
          <p:cNvPicPr preferRelativeResize="0"/>
          <p:nvPr/>
        </p:nvPicPr>
        <p:blipFill rotWithShape="1">
          <a:blip r:embed="rId3">
            <a:alphaModFix/>
          </a:blip>
          <a:srcRect/>
          <a:stretch/>
        </p:blipFill>
        <p:spPr>
          <a:xfrm>
            <a:off x="4267200" y="6248401"/>
            <a:ext cx="515938" cy="500063"/>
          </a:xfrm>
          <a:prstGeom prst="rect">
            <a:avLst/>
          </a:prstGeom>
          <a:noFill/>
          <a:ln>
            <a:noFill/>
          </a:ln>
        </p:spPr>
      </p:pic>
      <p:pic>
        <p:nvPicPr>
          <p:cNvPr id="430" name="Google Shape;430;p50"/>
          <p:cNvPicPr preferRelativeResize="0"/>
          <p:nvPr/>
        </p:nvPicPr>
        <p:blipFill rotWithShape="1">
          <a:blip r:embed="rId4">
            <a:alphaModFix/>
          </a:blip>
          <a:srcRect/>
          <a:stretch/>
        </p:blipFill>
        <p:spPr>
          <a:xfrm>
            <a:off x="6272214" y="1524000"/>
            <a:ext cx="280987" cy="395288"/>
          </a:xfrm>
          <a:prstGeom prst="rect">
            <a:avLst/>
          </a:prstGeom>
          <a:noFill/>
          <a:ln>
            <a:noFill/>
          </a:ln>
        </p:spPr>
      </p:pic>
      <p:pic>
        <p:nvPicPr>
          <p:cNvPr id="431" name="Google Shape;431;p50"/>
          <p:cNvPicPr preferRelativeResize="0"/>
          <p:nvPr/>
        </p:nvPicPr>
        <p:blipFill rotWithShape="1">
          <a:blip r:embed="rId5">
            <a:alphaModFix/>
          </a:blip>
          <a:srcRect/>
          <a:stretch/>
        </p:blipFill>
        <p:spPr>
          <a:xfrm>
            <a:off x="6224588" y="2447926"/>
            <a:ext cx="328612" cy="500063"/>
          </a:xfrm>
          <a:prstGeom prst="rect">
            <a:avLst/>
          </a:prstGeom>
          <a:noFill/>
          <a:ln>
            <a:noFill/>
          </a:ln>
        </p:spPr>
      </p:pic>
      <p:pic>
        <p:nvPicPr>
          <p:cNvPr id="432" name="Google Shape;432;p50"/>
          <p:cNvPicPr preferRelativeResize="0"/>
          <p:nvPr/>
        </p:nvPicPr>
        <p:blipFill rotWithShape="1">
          <a:blip r:embed="rId6">
            <a:alphaModFix/>
          </a:blip>
          <a:srcRect/>
          <a:stretch/>
        </p:blipFill>
        <p:spPr>
          <a:xfrm>
            <a:off x="6224588" y="3475038"/>
            <a:ext cx="328612" cy="474662"/>
          </a:xfrm>
          <a:prstGeom prst="rect">
            <a:avLst/>
          </a:prstGeom>
          <a:noFill/>
          <a:ln>
            <a:noFill/>
          </a:ln>
        </p:spPr>
      </p:pic>
      <p:pic>
        <p:nvPicPr>
          <p:cNvPr id="433" name="Google Shape;433;p50"/>
          <p:cNvPicPr preferRelativeResize="0"/>
          <p:nvPr/>
        </p:nvPicPr>
        <p:blipFill rotWithShape="1">
          <a:blip r:embed="rId7">
            <a:alphaModFix/>
          </a:blip>
          <a:srcRect/>
          <a:stretch/>
        </p:blipFill>
        <p:spPr>
          <a:xfrm>
            <a:off x="6224588" y="4478338"/>
            <a:ext cx="328612" cy="474662"/>
          </a:xfrm>
          <a:prstGeom prst="rect">
            <a:avLst/>
          </a:prstGeom>
          <a:noFill/>
          <a:ln>
            <a:noFill/>
          </a:ln>
        </p:spPr>
      </p:pic>
      <p:pic>
        <p:nvPicPr>
          <p:cNvPr id="434" name="Google Shape;434;p50"/>
          <p:cNvPicPr preferRelativeResize="0"/>
          <p:nvPr/>
        </p:nvPicPr>
        <p:blipFill rotWithShape="1">
          <a:blip r:embed="rId8">
            <a:alphaModFix/>
          </a:blip>
          <a:srcRect/>
          <a:stretch/>
        </p:blipFill>
        <p:spPr>
          <a:xfrm>
            <a:off x="6172201" y="5410201"/>
            <a:ext cx="422275" cy="474663"/>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61</a:t>
            </a:fld>
            <a:endParaRPr sz="1200" b="0" i="0" u="none" strike="noStrike" cap="none">
              <a:solidFill>
                <a:srgbClr val="898989"/>
              </a:solidFill>
              <a:latin typeface="Calibri"/>
              <a:ea typeface="Calibri"/>
              <a:cs typeface="Calibri"/>
              <a:sym typeface="Calibri"/>
            </a:endParaRPr>
          </a:p>
        </p:txBody>
      </p:sp>
      <p:sp>
        <p:nvSpPr>
          <p:cNvPr id="440" name="Google Shape;440;p51"/>
          <p:cNvSpPr txBox="1"/>
          <p:nvPr/>
        </p:nvSpPr>
        <p:spPr>
          <a:xfrm flipH="1">
            <a:off x="6172200" y="15240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Target Population</a:t>
            </a:r>
            <a:endParaRPr/>
          </a:p>
        </p:txBody>
      </p:sp>
      <p:sp>
        <p:nvSpPr>
          <p:cNvPr id="441" name="Google Shape;441;p51"/>
          <p:cNvSpPr txBox="1"/>
          <p:nvPr/>
        </p:nvSpPr>
        <p:spPr>
          <a:xfrm>
            <a:off x="6172200" y="2495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Verdana"/>
              <a:buNone/>
            </a:pPr>
            <a:r>
              <a:rPr lang="en-US" sz="2000" b="1" i="0" u="none" strike="noStrike" cap="none">
                <a:solidFill>
                  <a:srgbClr val="002654"/>
                </a:solidFill>
                <a:latin typeface="Verdana"/>
                <a:ea typeface="Verdana"/>
                <a:cs typeface="Verdana"/>
                <a:sym typeface="Verdana"/>
              </a:rPr>
              <a:t>Sampling Frame</a:t>
            </a:r>
            <a:endParaRPr/>
          </a:p>
        </p:txBody>
      </p:sp>
      <p:sp>
        <p:nvSpPr>
          <p:cNvPr id="442" name="Google Shape;442;p51"/>
          <p:cNvSpPr txBox="1"/>
          <p:nvPr/>
        </p:nvSpPr>
        <p:spPr>
          <a:xfrm>
            <a:off x="6172200" y="34861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Sample</a:t>
            </a:r>
            <a:endParaRPr sz="2000" b="1" i="0" u="none" strike="noStrike" cap="none">
              <a:solidFill>
                <a:srgbClr val="000000"/>
              </a:solidFill>
              <a:latin typeface="Verdana"/>
              <a:ea typeface="Verdana"/>
              <a:cs typeface="Verdana"/>
              <a:sym typeface="Verdana"/>
            </a:endParaRPr>
          </a:p>
        </p:txBody>
      </p:sp>
      <p:sp>
        <p:nvSpPr>
          <p:cNvPr id="443" name="Google Shape;443;p51"/>
          <p:cNvSpPr txBox="1"/>
          <p:nvPr/>
        </p:nvSpPr>
        <p:spPr>
          <a:xfrm>
            <a:off x="6570664" y="1123950"/>
            <a:ext cx="2390775"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Representation</a:t>
            </a:r>
            <a:endParaRPr/>
          </a:p>
        </p:txBody>
      </p:sp>
      <p:sp>
        <p:nvSpPr>
          <p:cNvPr id="444" name="Google Shape;444;p51"/>
          <p:cNvSpPr txBox="1"/>
          <p:nvPr/>
        </p:nvSpPr>
        <p:spPr>
          <a:xfrm>
            <a:off x="6172200" y="44958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Respondents</a:t>
            </a:r>
            <a:endParaRPr sz="2000" b="1" i="0" u="none" strike="noStrike" cap="none">
              <a:solidFill>
                <a:srgbClr val="000000"/>
              </a:solidFill>
              <a:latin typeface="Verdana"/>
              <a:ea typeface="Verdana"/>
              <a:cs typeface="Verdana"/>
              <a:sym typeface="Verdana"/>
            </a:endParaRPr>
          </a:p>
        </p:txBody>
      </p:sp>
      <p:cxnSp>
        <p:nvCxnSpPr>
          <p:cNvPr id="445" name="Google Shape;445;p51"/>
          <p:cNvCxnSpPr>
            <a:stCxn id="446" idx="2"/>
          </p:cNvCxnSpPr>
          <p:nvPr/>
        </p:nvCxnSpPr>
        <p:spPr>
          <a:xfrm flipH="1">
            <a:off x="5981700" y="5867400"/>
            <a:ext cx="1828800" cy="438300"/>
          </a:xfrm>
          <a:prstGeom prst="straightConnector1">
            <a:avLst/>
          </a:prstGeom>
          <a:noFill/>
          <a:ln w="25400" cap="flat" cmpd="sng">
            <a:solidFill>
              <a:schemeClr val="dk1"/>
            </a:solidFill>
            <a:prstDash val="solid"/>
            <a:round/>
            <a:headEnd type="none" w="med" len="med"/>
            <a:tailEnd type="triangle" w="med" len="med"/>
          </a:ln>
        </p:spPr>
      </p:cxnSp>
      <p:sp>
        <p:nvSpPr>
          <p:cNvPr id="446" name="Google Shape;446;p51"/>
          <p:cNvSpPr txBox="1"/>
          <p:nvPr/>
        </p:nvSpPr>
        <p:spPr>
          <a:xfrm>
            <a:off x="61722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Adjustments</a:t>
            </a:r>
            <a:endParaRPr/>
          </a:p>
        </p:txBody>
      </p:sp>
      <p:cxnSp>
        <p:nvCxnSpPr>
          <p:cNvPr id="447" name="Google Shape;447;p51"/>
          <p:cNvCxnSpPr>
            <a:stCxn id="440" idx="2"/>
            <a:endCxn id="441" idx="0"/>
          </p:cNvCxnSpPr>
          <p:nvPr/>
        </p:nvCxnSpPr>
        <p:spPr>
          <a:xfrm>
            <a:off x="7810500" y="1924050"/>
            <a:ext cx="0" cy="571500"/>
          </a:xfrm>
          <a:prstGeom prst="straightConnector1">
            <a:avLst/>
          </a:prstGeom>
          <a:noFill/>
          <a:ln w="25400" cap="flat" cmpd="sng">
            <a:solidFill>
              <a:schemeClr val="dk1"/>
            </a:solidFill>
            <a:prstDash val="solid"/>
            <a:round/>
            <a:headEnd type="none" w="med" len="med"/>
            <a:tailEnd type="triangle" w="med" len="med"/>
          </a:ln>
        </p:spPr>
      </p:cxnSp>
      <p:cxnSp>
        <p:nvCxnSpPr>
          <p:cNvPr id="448" name="Google Shape;448;p51"/>
          <p:cNvCxnSpPr>
            <a:stCxn id="441" idx="2"/>
            <a:endCxn id="442" idx="0"/>
          </p:cNvCxnSpPr>
          <p:nvPr/>
        </p:nvCxnSpPr>
        <p:spPr>
          <a:xfrm>
            <a:off x="7810500" y="2895600"/>
            <a:ext cx="0" cy="590700"/>
          </a:xfrm>
          <a:prstGeom prst="straightConnector1">
            <a:avLst/>
          </a:prstGeom>
          <a:noFill/>
          <a:ln w="25400" cap="flat" cmpd="sng">
            <a:solidFill>
              <a:schemeClr val="dk1"/>
            </a:solidFill>
            <a:prstDash val="solid"/>
            <a:round/>
            <a:headEnd type="none" w="med" len="med"/>
            <a:tailEnd type="triangle" w="med" len="med"/>
          </a:ln>
        </p:spPr>
      </p:cxnSp>
      <p:cxnSp>
        <p:nvCxnSpPr>
          <p:cNvPr id="449" name="Google Shape;449;p51"/>
          <p:cNvCxnSpPr>
            <a:stCxn id="442" idx="2"/>
            <a:endCxn id="444" idx="0"/>
          </p:cNvCxnSpPr>
          <p:nvPr/>
        </p:nvCxnSpPr>
        <p:spPr>
          <a:xfrm>
            <a:off x="7810500" y="3886200"/>
            <a:ext cx="0" cy="609600"/>
          </a:xfrm>
          <a:prstGeom prst="straightConnector1">
            <a:avLst/>
          </a:prstGeom>
          <a:noFill/>
          <a:ln w="25400" cap="flat" cmpd="sng">
            <a:solidFill>
              <a:schemeClr val="dk1"/>
            </a:solidFill>
            <a:prstDash val="solid"/>
            <a:round/>
            <a:headEnd type="none" w="med" len="med"/>
            <a:tailEnd type="triangle" w="med" len="med"/>
          </a:ln>
        </p:spPr>
      </p:cxnSp>
      <p:cxnSp>
        <p:nvCxnSpPr>
          <p:cNvPr id="450" name="Google Shape;450;p51"/>
          <p:cNvCxnSpPr>
            <a:stCxn id="444" idx="2"/>
            <a:endCxn id="446" idx="0"/>
          </p:cNvCxnSpPr>
          <p:nvPr/>
        </p:nvCxnSpPr>
        <p:spPr>
          <a:xfrm>
            <a:off x="7810500" y="4895850"/>
            <a:ext cx="0" cy="571500"/>
          </a:xfrm>
          <a:prstGeom prst="straightConnector1">
            <a:avLst/>
          </a:prstGeom>
          <a:noFill/>
          <a:ln w="25400" cap="flat" cmpd="sng">
            <a:solidFill>
              <a:schemeClr val="dk1"/>
            </a:solidFill>
            <a:prstDash val="solid"/>
            <a:round/>
            <a:headEnd type="none" w="med" len="med"/>
            <a:tailEnd type="triangle" w="med" len="med"/>
          </a:ln>
        </p:spPr>
      </p:cxnSp>
      <p:sp>
        <p:nvSpPr>
          <p:cNvPr id="451" name="Google Shape;451;p51"/>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pic>
        <p:nvPicPr>
          <p:cNvPr id="452" name="Google Shape;452;p51"/>
          <p:cNvPicPr preferRelativeResize="0"/>
          <p:nvPr/>
        </p:nvPicPr>
        <p:blipFill rotWithShape="1">
          <a:blip r:embed="rId3">
            <a:alphaModFix/>
          </a:blip>
          <a:srcRect/>
          <a:stretch/>
        </p:blipFill>
        <p:spPr>
          <a:xfrm>
            <a:off x="4267200" y="6248401"/>
            <a:ext cx="515938" cy="500063"/>
          </a:xfrm>
          <a:prstGeom prst="rect">
            <a:avLst/>
          </a:prstGeom>
          <a:noFill/>
          <a:ln>
            <a:noFill/>
          </a:ln>
        </p:spPr>
      </p:pic>
      <p:pic>
        <p:nvPicPr>
          <p:cNvPr id="453" name="Google Shape;453;p51"/>
          <p:cNvPicPr preferRelativeResize="0"/>
          <p:nvPr/>
        </p:nvPicPr>
        <p:blipFill rotWithShape="1">
          <a:blip r:embed="rId4">
            <a:alphaModFix/>
          </a:blip>
          <a:srcRect/>
          <a:stretch/>
        </p:blipFill>
        <p:spPr>
          <a:xfrm>
            <a:off x="6272214" y="1524000"/>
            <a:ext cx="280987" cy="395288"/>
          </a:xfrm>
          <a:prstGeom prst="rect">
            <a:avLst/>
          </a:prstGeom>
          <a:noFill/>
          <a:ln>
            <a:noFill/>
          </a:ln>
        </p:spPr>
      </p:pic>
      <p:pic>
        <p:nvPicPr>
          <p:cNvPr id="454" name="Google Shape;454;p51"/>
          <p:cNvPicPr preferRelativeResize="0"/>
          <p:nvPr/>
        </p:nvPicPr>
        <p:blipFill rotWithShape="1">
          <a:blip r:embed="rId5">
            <a:alphaModFix/>
          </a:blip>
          <a:srcRect/>
          <a:stretch/>
        </p:blipFill>
        <p:spPr>
          <a:xfrm>
            <a:off x="6224588" y="2447926"/>
            <a:ext cx="328612" cy="500063"/>
          </a:xfrm>
          <a:prstGeom prst="rect">
            <a:avLst/>
          </a:prstGeom>
          <a:noFill/>
          <a:ln>
            <a:noFill/>
          </a:ln>
        </p:spPr>
      </p:pic>
      <p:pic>
        <p:nvPicPr>
          <p:cNvPr id="455" name="Google Shape;455;p51"/>
          <p:cNvPicPr preferRelativeResize="0"/>
          <p:nvPr/>
        </p:nvPicPr>
        <p:blipFill rotWithShape="1">
          <a:blip r:embed="rId6">
            <a:alphaModFix/>
          </a:blip>
          <a:srcRect/>
          <a:stretch/>
        </p:blipFill>
        <p:spPr>
          <a:xfrm>
            <a:off x="6224588" y="3475038"/>
            <a:ext cx="328612" cy="474662"/>
          </a:xfrm>
          <a:prstGeom prst="rect">
            <a:avLst/>
          </a:prstGeom>
          <a:noFill/>
          <a:ln>
            <a:noFill/>
          </a:ln>
        </p:spPr>
      </p:pic>
      <p:pic>
        <p:nvPicPr>
          <p:cNvPr id="456" name="Google Shape;456;p51"/>
          <p:cNvPicPr preferRelativeResize="0"/>
          <p:nvPr/>
        </p:nvPicPr>
        <p:blipFill rotWithShape="1">
          <a:blip r:embed="rId7">
            <a:alphaModFix/>
          </a:blip>
          <a:srcRect/>
          <a:stretch/>
        </p:blipFill>
        <p:spPr>
          <a:xfrm>
            <a:off x="6224588" y="4478338"/>
            <a:ext cx="328612" cy="474662"/>
          </a:xfrm>
          <a:prstGeom prst="rect">
            <a:avLst/>
          </a:prstGeom>
          <a:noFill/>
          <a:ln>
            <a:noFill/>
          </a:ln>
        </p:spPr>
      </p:pic>
      <p:pic>
        <p:nvPicPr>
          <p:cNvPr id="457" name="Google Shape;457;p51"/>
          <p:cNvPicPr preferRelativeResize="0"/>
          <p:nvPr/>
        </p:nvPicPr>
        <p:blipFill rotWithShape="1">
          <a:blip r:embed="rId8">
            <a:alphaModFix/>
          </a:blip>
          <a:srcRect/>
          <a:stretch/>
        </p:blipFill>
        <p:spPr>
          <a:xfrm>
            <a:off x="6172201" y="5410201"/>
            <a:ext cx="422275" cy="474663"/>
          </a:xfrm>
          <a:prstGeom prst="rect">
            <a:avLst/>
          </a:prstGeom>
          <a:noFill/>
          <a:ln>
            <a:noFill/>
          </a:ln>
        </p:spPr>
      </p:pic>
      <p:sp>
        <p:nvSpPr>
          <p:cNvPr id="458" name="Google Shape;458;p51"/>
          <p:cNvSpPr/>
          <p:nvPr/>
        </p:nvSpPr>
        <p:spPr>
          <a:xfrm>
            <a:off x="8305800" y="1981200"/>
            <a:ext cx="2286000" cy="457200"/>
          </a:xfrm>
          <a:prstGeom prst="ellipse">
            <a:avLst/>
          </a:prstGeom>
          <a:noFill/>
          <a:ln w="12700" cap="flat" cmpd="sng">
            <a:solidFill>
              <a:srgbClr val="0026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654"/>
              </a:buClr>
              <a:buSzPts val="1600"/>
              <a:buFont typeface="Verdana"/>
              <a:buNone/>
            </a:pPr>
            <a:r>
              <a:rPr lang="en-US" sz="1600" b="1" i="0" u="none" strike="noStrike" cap="none">
                <a:solidFill>
                  <a:srgbClr val="002654"/>
                </a:solidFill>
                <a:latin typeface="Verdana"/>
                <a:ea typeface="Verdana"/>
                <a:cs typeface="Verdana"/>
                <a:sym typeface="Verdana"/>
              </a:rPr>
              <a:t>Coverage Error</a:t>
            </a:r>
            <a:endParaRPr/>
          </a:p>
        </p:txBody>
      </p:sp>
      <p:cxnSp>
        <p:nvCxnSpPr>
          <p:cNvPr id="459" name="Google Shape;459;p51"/>
          <p:cNvCxnSpPr>
            <a:stCxn id="458" idx="2"/>
          </p:cNvCxnSpPr>
          <p:nvPr/>
        </p:nvCxnSpPr>
        <p:spPr>
          <a:xfrm rot="10800000">
            <a:off x="8077200" y="2209800"/>
            <a:ext cx="228600" cy="0"/>
          </a:xfrm>
          <a:prstGeom prst="straightConnector1">
            <a:avLst/>
          </a:prstGeom>
          <a:noFill/>
          <a:ln w="25400" cap="flat" cmpd="sng">
            <a:solidFill>
              <a:srgbClr val="002654"/>
            </a:solidFill>
            <a:prstDash val="solid"/>
            <a:round/>
            <a:headEnd type="none" w="med" len="med"/>
            <a:tailEnd type="triangle" w="med" len="med"/>
          </a:ln>
        </p:spPr>
      </p:cxnSp>
      <p:sp>
        <p:nvSpPr>
          <p:cNvPr id="460" name="Google Shape;460;p51"/>
          <p:cNvSpPr txBox="1"/>
          <p:nvPr/>
        </p:nvSpPr>
        <p:spPr>
          <a:xfrm>
            <a:off x="1600200" y="1828801"/>
            <a:ext cx="4572000"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Arial"/>
              <a:buNone/>
            </a:pPr>
            <a:r>
              <a:rPr lang="en-US" sz="2000" b="0" i="0" u="none" strike="noStrike" cap="none">
                <a:solidFill>
                  <a:srgbClr val="002654"/>
                </a:solidFill>
                <a:latin typeface="Arial"/>
                <a:ea typeface="Arial"/>
                <a:cs typeface="Arial"/>
                <a:sym typeface="Arial"/>
              </a:rPr>
              <a:t>Difference between covered and noncovered population</a:t>
            </a:r>
            <a:endParaRPr/>
          </a:p>
        </p:txBody>
      </p:sp>
      <p:pic>
        <p:nvPicPr>
          <p:cNvPr id="461" name="Google Shape;461;p51"/>
          <p:cNvPicPr preferRelativeResize="0"/>
          <p:nvPr/>
        </p:nvPicPr>
        <p:blipFill rotWithShape="1">
          <a:blip r:embed="rId9">
            <a:alphaModFix/>
          </a:blip>
          <a:srcRect/>
          <a:stretch/>
        </p:blipFill>
        <p:spPr>
          <a:xfrm>
            <a:off x="2286000" y="2638425"/>
            <a:ext cx="2870200" cy="847725"/>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2"/>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62</a:t>
            </a:fld>
            <a:endParaRPr sz="1200" b="0" i="0" u="none" strike="noStrike" cap="none">
              <a:solidFill>
                <a:srgbClr val="898989"/>
              </a:solidFill>
              <a:latin typeface="Calibri"/>
              <a:ea typeface="Calibri"/>
              <a:cs typeface="Calibri"/>
              <a:sym typeface="Calibri"/>
            </a:endParaRPr>
          </a:p>
        </p:txBody>
      </p:sp>
      <p:sp>
        <p:nvSpPr>
          <p:cNvPr id="467" name="Google Shape;467;p52"/>
          <p:cNvSpPr txBox="1"/>
          <p:nvPr/>
        </p:nvSpPr>
        <p:spPr>
          <a:xfrm flipH="1">
            <a:off x="6172200" y="15240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Target Population</a:t>
            </a:r>
            <a:endParaRPr/>
          </a:p>
        </p:txBody>
      </p:sp>
      <p:sp>
        <p:nvSpPr>
          <p:cNvPr id="468" name="Google Shape;468;p52"/>
          <p:cNvSpPr txBox="1"/>
          <p:nvPr/>
        </p:nvSpPr>
        <p:spPr>
          <a:xfrm>
            <a:off x="6172200" y="2495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Sampling Frame</a:t>
            </a:r>
            <a:endParaRPr/>
          </a:p>
        </p:txBody>
      </p:sp>
      <p:sp>
        <p:nvSpPr>
          <p:cNvPr id="469" name="Google Shape;469;p52"/>
          <p:cNvSpPr txBox="1"/>
          <p:nvPr/>
        </p:nvSpPr>
        <p:spPr>
          <a:xfrm>
            <a:off x="6172200" y="34861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Verdana"/>
              <a:buNone/>
            </a:pPr>
            <a:r>
              <a:rPr lang="en-US" sz="2000" b="1" i="0" u="none" strike="noStrike" cap="none">
                <a:solidFill>
                  <a:srgbClr val="002654"/>
                </a:solidFill>
                <a:latin typeface="Verdana"/>
                <a:ea typeface="Verdana"/>
                <a:cs typeface="Verdana"/>
                <a:sym typeface="Verdana"/>
              </a:rPr>
              <a:t>Sample</a:t>
            </a:r>
            <a:endParaRPr/>
          </a:p>
        </p:txBody>
      </p:sp>
      <p:sp>
        <p:nvSpPr>
          <p:cNvPr id="470" name="Google Shape;470;p52"/>
          <p:cNvSpPr txBox="1"/>
          <p:nvPr/>
        </p:nvSpPr>
        <p:spPr>
          <a:xfrm>
            <a:off x="6570664" y="1123950"/>
            <a:ext cx="2390775"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Representation</a:t>
            </a:r>
            <a:endParaRPr/>
          </a:p>
        </p:txBody>
      </p:sp>
      <p:sp>
        <p:nvSpPr>
          <p:cNvPr id="471" name="Google Shape;471;p52"/>
          <p:cNvSpPr txBox="1"/>
          <p:nvPr/>
        </p:nvSpPr>
        <p:spPr>
          <a:xfrm>
            <a:off x="6172200" y="44958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Respondents</a:t>
            </a:r>
            <a:endParaRPr sz="2000" b="1" i="0" u="none" strike="noStrike" cap="none">
              <a:solidFill>
                <a:srgbClr val="000000"/>
              </a:solidFill>
              <a:latin typeface="Verdana"/>
              <a:ea typeface="Verdana"/>
              <a:cs typeface="Verdana"/>
              <a:sym typeface="Verdana"/>
            </a:endParaRPr>
          </a:p>
        </p:txBody>
      </p:sp>
      <p:cxnSp>
        <p:nvCxnSpPr>
          <p:cNvPr id="472" name="Google Shape;472;p52"/>
          <p:cNvCxnSpPr>
            <a:stCxn id="473" idx="2"/>
          </p:cNvCxnSpPr>
          <p:nvPr/>
        </p:nvCxnSpPr>
        <p:spPr>
          <a:xfrm flipH="1">
            <a:off x="5981700" y="5867400"/>
            <a:ext cx="1828800" cy="438300"/>
          </a:xfrm>
          <a:prstGeom prst="straightConnector1">
            <a:avLst/>
          </a:prstGeom>
          <a:noFill/>
          <a:ln w="25400" cap="flat" cmpd="sng">
            <a:solidFill>
              <a:schemeClr val="dk1"/>
            </a:solidFill>
            <a:prstDash val="solid"/>
            <a:round/>
            <a:headEnd type="none" w="med" len="med"/>
            <a:tailEnd type="triangle" w="med" len="med"/>
          </a:ln>
        </p:spPr>
      </p:cxnSp>
      <p:sp>
        <p:nvSpPr>
          <p:cNvPr id="473" name="Google Shape;473;p52"/>
          <p:cNvSpPr txBox="1"/>
          <p:nvPr/>
        </p:nvSpPr>
        <p:spPr>
          <a:xfrm>
            <a:off x="61722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Adjustments</a:t>
            </a:r>
            <a:endParaRPr/>
          </a:p>
        </p:txBody>
      </p:sp>
      <p:cxnSp>
        <p:nvCxnSpPr>
          <p:cNvPr id="474" name="Google Shape;474;p52"/>
          <p:cNvCxnSpPr>
            <a:stCxn id="467" idx="2"/>
            <a:endCxn id="468" idx="0"/>
          </p:cNvCxnSpPr>
          <p:nvPr/>
        </p:nvCxnSpPr>
        <p:spPr>
          <a:xfrm>
            <a:off x="7810500" y="1924050"/>
            <a:ext cx="0" cy="571500"/>
          </a:xfrm>
          <a:prstGeom prst="straightConnector1">
            <a:avLst/>
          </a:prstGeom>
          <a:noFill/>
          <a:ln w="25400" cap="flat" cmpd="sng">
            <a:solidFill>
              <a:schemeClr val="dk1"/>
            </a:solidFill>
            <a:prstDash val="solid"/>
            <a:round/>
            <a:headEnd type="none" w="med" len="med"/>
            <a:tailEnd type="triangle" w="med" len="med"/>
          </a:ln>
        </p:spPr>
      </p:cxnSp>
      <p:cxnSp>
        <p:nvCxnSpPr>
          <p:cNvPr id="475" name="Google Shape;475;p52"/>
          <p:cNvCxnSpPr>
            <a:stCxn id="468" idx="2"/>
            <a:endCxn id="469" idx="0"/>
          </p:cNvCxnSpPr>
          <p:nvPr/>
        </p:nvCxnSpPr>
        <p:spPr>
          <a:xfrm>
            <a:off x="7810500" y="2895600"/>
            <a:ext cx="0" cy="590700"/>
          </a:xfrm>
          <a:prstGeom prst="straightConnector1">
            <a:avLst/>
          </a:prstGeom>
          <a:noFill/>
          <a:ln w="25400" cap="flat" cmpd="sng">
            <a:solidFill>
              <a:schemeClr val="dk1"/>
            </a:solidFill>
            <a:prstDash val="solid"/>
            <a:round/>
            <a:headEnd type="none" w="med" len="med"/>
            <a:tailEnd type="triangle" w="med" len="med"/>
          </a:ln>
        </p:spPr>
      </p:cxnSp>
      <p:cxnSp>
        <p:nvCxnSpPr>
          <p:cNvPr id="476" name="Google Shape;476;p52"/>
          <p:cNvCxnSpPr>
            <a:stCxn id="469" idx="2"/>
            <a:endCxn id="471" idx="0"/>
          </p:cNvCxnSpPr>
          <p:nvPr/>
        </p:nvCxnSpPr>
        <p:spPr>
          <a:xfrm>
            <a:off x="7810500" y="3886200"/>
            <a:ext cx="0" cy="609600"/>
          </a:xfrm>
          <a:prstGeom prst="straightConnector1">
            <a:avLst/>
          </a:prstGeom>
          <a:noFill/>
          <a:ln w="25400" cap="flat" cmpd="sng">
            <a:solidFill>
              <a:schemeClr val="dk1"/>
            </a:solidFill>
            <a:prstDash val="solid"/>
            <a:round/>
            <a:headEnd type="none" w="med" len="med"/>
            <a:tailEnd type="triangle" w="med" len="med"/>
          </a:ln>
        </p:spPr>
      </p:cxnSp>
      <p:cxnSp>
        <p:nvCxnSpPr>
          <p:cNvPr id="477" name="Google Shape;477;p52"/>
          <p:cNvCxnSpPr>
            <a:stCxn id="471" idx="2"/>
            <a:endCxn id="473" idx="0"/>
          </p:cNvCxnSpPr>
          <p:nvPr/>
        </p:nvCxnSpPr>
        <p:spPr>
          <a:xfrm>
            <a:off x="7810500" y="4895850"/>
            <a:ext cx="0" cy="571500"/>
          </a:xfrm>
          <a:prstGeom prst="straightConnector1">
            <a:avLst/>
          </a:prstGeom>
          <a:noFill/>
          <a:ln w="25400" cap="flat" cmpd="sng">
            <a:solidFill>
              <a:schemeClr val="dk1"/>
            </a:solidFill>
            <a:prstDash val="solid"/>
            <a:round/>
            <a:headEnd type="none" w="med" len="med"/>
            <a:tailEnd type="triangle" w="med" len="med"/>
          </a:ln>
        </p:spPr>
      </p:cxnSp>
      <p:sp>
        <p:nvSpPr>
          <p:cNvPr id="478" name="Google Shape;478;p52"/>
          <p:cNvSpPr txBox="1"/>
          <p:nvPr/>
        </p:nvSpPr>
        <p:spPr>
          <a:xfrm>
            <a:off x="1600200" y="1504950"/>
            <a:ext cx="457200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US HH population, 12 years and over</a:t>
            </a:r>
            <a:endParaRPr/>
          </a:p>
        </p:txBody>
      </p:sp>
      <p:sp>
        <p:nvSpPr>
          <p:cNvPr id="479" name="Google Shape;479;p52"/>
          <p:cNvSpPr txBox="1"/>
          <p:nvPr/>
        </p:nvSpPr>
        <p:spPr>
          <a:xfrm>
            <a:off x="1600200" y="2339976"/>
            <a:ext cx="4572000"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Persons linked to housing units at listed address in sample areas</a:t>
            </a:r>
            <a:endParaRPr/>
          </a:p>
        </p:txBody>
      </p:sp>
      <p:sp>
        <p:nvSpPr>
          <p:cNvPr id="480" name="Google Shape;480;p52"/>
          <p:cNvSpPr txBox="1"/>
          <p:nvPr/>
        </p:nvSpPr>
        <p:spPr>
          <a:xfrm>
            <a:off x="1600200" y="3330576"/>
            <a:ext cx="4572000"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Arial"/>
              <a:buNone/>
            </a:pPr>
            <a:r>
              <a:rPr lang="en-US" sz="2000" b="0" i="0" u="none" strike="noStrike" cap="none">
                <a:solidFill>
                  <a:srgbClr val="002654"/>
                </a:solidFill>
                <a:latin typeface="Arial"/>
                <a:ea typeface="Arial"/>
                <a:cs typeface="Arial"/>
                <a:sym typeface="Arial"/>
              </a:rPr>
              <a:t>Multistage area probability sample of persons in sample HH</a:t>
            </a:r>
            <a:endParaRPr/>
          </a:p>
        </p:txBody>
      </p:sp>
      <p:sp>
        <p:nvSpPr>
          <p:cNvPr id="481" name="Google Shape;481;p52"/>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pic>
        <p:nvPicPr>
          <p:cNvPr id="482" name="Google Shape;482;p52"/>
          <p:cNvPicPr preferRelativeResize="0"/>
          <p:nvPr/>
        </p:nvPicPr>
        <p:blipFill rotWithShape="1">
          <a:blip r:embed="rId3">
            <a:alphaModFix/>
          </a:blip>
          <a:srcRect/>
          <a:stretch/>
        </p:blipFill>
        <p:spPr>
          <a:xfrm>
            <a:off x="4267200" y="6248401"/>
            <a:ext cx="515938" cy="500063"/>
          </a:xfrm>
          <a:prstGeom prst="rect">
            <a:avLst/>
          </a:prstGeom>
          <a:noFill/>
          <a:ln>
            <a:noFill/>
          </a:ln>
        </p:spPr>
      </p:pic>
      <p:pic>
        <p:nvPicPr>
          <p:cNvPr id="483" name="Google Shape;483;p52"/>
          <p:cNvPicPr preferRelativeResize="0"/>
          <p:nvPr/>
        </p:nvPicPr>
        <p:blipFill rotWithShape="1">
          <a:blip r:embed="rId4">
            <a:alphaModFix/>
          </a:blip>
          <a:srcRect/>
          <a:stretch/>
        </p:blipFill>
        <p:spPr>
          <a:xfrm>
            <a:off x="6272214" y="1524000"/>
            <a:ext cx="280987" cy="395288"/>
          </a:xfrm>
          <a:prstGeom prst="rect">
            <a:avLst/>
          </a:prstGeom>
          <a:noFill/>
          <a:ln>
            <a:noFill/>
          </a:ln>
        </p:spPr>
      </p:pic>
      <p:pic>
        <p:nvPicPr>
          <p:cNvPr id="484" name="Google Shape;484;p52"/>
          <p:cNvPicPr preferRelativeResize="0"/>
          <p:nvPr/>
        </p:nvPicPr>
        <p:blipFill rotWithShape="1">
          <a:blip r:embed="rId5">
            <a:alphaModFix/>
          </a:blip>
          <a:srcRect/>
          <a:stretch/>
        </p:blipFill>
        <p:spPr>
          <a:xfrm>
            <a:off x="6224588" y="2447926"/>
            <a:ext cx="328612" cy="500063"/>
          </a:xfrm>
          <a:prstGeom prst="rect">
            <a:avLst/>
          </a:prstGeom>
          <a:noFill/>
          <a:ln>
            <a:noFill/>
          </a:ln>
        </p:spPr>
      </p:pic>
      <p:pic>
        <p:nvPicPr>
          <p:cNvPr id="485" name="Google Shape;485;p52"/>
          <p:cNvPicPr preferRelativeResize="0"/>
          <p:nvPr/>
        </p:nvPicPr>
        <p:blipFill rotWithShape="1">
          <a:blip r:embed="rId6">
            <a:alphaModFix/>
          </a:blip>
          <a:srcRect/>
          <a:stretch/>
        </p:blipFill>
        <p:spPr>
          <a:xfrm>
            <a:off x="6224588" y="3475038"/>
            <a:ext cx="328612" cy="474662"/>
          </a:xfrm>
          <a:prstGeom prst="rect">
            <a:avLst/>
          </a:prstGeom>
          <a:noFill/>
          <a:ln>
            <a:noFill/>
          </a:ln>
        </p:spPr>
      </p:pic>
      <p:pic>
        <p:nvPicPr>
          <p:cNvPr id="486" name="Google Shape;486;p52"/>
          <p:cNvPicPr preferRelativeResize="0"/>
          <p:nvPr/>
        </p:nvPicPr>
        <p:blipFill rotWithShape="1">
          <a:blip r:embed="rId7">
            <a:alphaModFix/>
          </a:blip>
          <a:srcRect/>
          <a:stretch/>
        </p:blipFill>
        <p:spPr>
          <a:xfrm>
            <a:off x="6224588" y="4478338"/>
            <a:ext cx="328612" cy="474662"/>
          </a:xfrm>
          <a:prstGeom prst="rect">
            <a:avLst/>
          </a:prstGeom>
          <a:noFill/>
          <a:ln>
            <a:noFill/>
          </a:ln>
        </p:spPr>
      </p:pic>
      <p:pic>
        <p:nvPicPr>
          <p:cNvPr id="487" name="Google Shape;487;p52"/>
          <p:cNvPicPr preferRelativeResize="0"/>
          <p:nvPr/>
        </p:nvPicPr>
        <p:blipFill rotWithShape="1">
          <a:blip r:embed="rId8">
            <a:alphaModFix/>
          </a:blip>
          <a:srcRect/>
          <a:stretch/>
        </p:blipFill>
        <p:spPr>
          <a:xfrm>
            <a:off x="6172201" y="5410201"/>
            <a:ext cx="422275" cy="474663"/>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6"/>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63</a:t>
            </a:fld>
            <a:endParaRPr sz="1200" b="0" i="0" u="none" strike="noStrike" cap="none">
              <a:solidFill>
                <a:srgbClr val="898989"/>
              </a:solidFill>
              <a:latin typeface="Calibri"/>
              <a:ea typeface="Calibri"/>
              <a:cs typeface="Calibri"/>
              <a:sym typeface="Calibri"/>
            </a:endParaRPr>
          </a:p>
        </p:txBody>
      </p:sp>
      <p:sp>
        <p:nvSpPr>
          <p:cNvPr id="657" name="Google Shape;657;p56"/>
          <p:cNvSpPr txBox="1"/>
          <p:nvPr/>
        </p:nvSpPr>
        <p:spPr>
          <a:xfrm flipH="1">
            <a:off x="6172200" y="15240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Target Population</a:t>
            </a:r>
            <a:endParaRPr/>
          </a:p>
        </p:txBody>
      </p:sp>
      <p:sp>
        <p:nvSpPr>
          <p:cNvPr id="658" name="Google Shape;658;p56"/>
          <p:cNvSpPr txBox="1"/>
          <p:nvPr/>
        </p:nvSpPr>
        <p:spPr>
          <a:xfrm>
            <a:off x="6172200" y="2495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Sampling Frame</a:t>
            </a:r>
            <a:endParaRPr/>
          </a:p>
        </p:txBody>
      </p:sp>
      <p:sp>
        <p:nvSpPr>
          <p:cNvPr id="659" name="Google Shape;659;p56"/>
          <p:cNvSpPr txBox="1"/>
          <p:nvPr/>
        </p:nvSpPr>
        <p:spPr>
          <a:xfrm>
            <a:off x="6172200" y="34861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Verdana"/>
              <a:buNone/>
            </a:pPr>
            <a:r>
              <a:rPr lang="en-US" sz="2000" b="1" i="0" u="none" strike="noStrike" cap="none">
                <a:solidFill>
                  <a:srgbClr val="002654"/>
                </a:solidFill>
                <a:latin typeface="Verdana"/>
                <a:ea typeface="Verdana"/>
                <a:cs typeface="Verdana"/>
                <a:sym typeface="Verdana"/>
              </a:rPr>
              <a:t>Sample</a:t>
            </a:r>
            <a:endParaRPr/>
          </a:p>
        </p:txBody>
      </p:sp>
      <p:sp>
        <p:nvSpPr>
          <p:cNvPr id="660" name="Google Shape;660;p56"/>
          <p:cNvSpPr txBox="1"/>
          <p:nvPr/>
        </p:nvSpPr>
        <p:spPr>
          <a:xfrm>
            <a:off x="6570664" y="1123950"/>
            <a:ext cx="2390775"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Representation</a:t>
            </a:r>
            <a:endParaRPr/>
          </a:p>
        </p:txBody>
      </p:sp>
      <p:sp>
        <p:nvSpPr>
          <p:cNvPr id="661" name="Google Shape;661;p56"/>
          <p:cNvSpPr txBox="1"/>
          <p:nvPr/>
        </p:nvSpPr>
        <p:spPr>
          <a:xfrm>
            <a:off x="6172200" y="44958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Respondents</a:t>
            </a:r>
            <a:endParaRPr sz="2000" b="1" i="0" u="none" strike="noStrike" cap="none">
              <a:solidFill>
                <a:srgbClr val="000000"/>
              </a:solidFill>
              <a:latin typeface="Verdana"/>
              <a:ea typeface="Verdana"/>
              <a:cs typeface="Verdana"/>
              <a:sym typeface="Verdana"/>
            </a:endParaRPr>
          </a:p>
        </p:txBody>
      </p:sp>
      <p:cxnSp>
        <p:nvCxnSpPr>
          <p:cNvPr id="662" name="Google Shape;662;p56"/>
          <p:cNvCxnSpPr>
            <a:stCxn id="663" idx="2"/>
          </p:cNvCxnSpPr>
          <p:nvPr/>
        </p:nvCxnSpPr>
        <p:spPr>
          <a:xfrm flipH="1">
            <a:off x="5981700" y="5867400"/>
            <a:ext cx="1828800" cy="438300"/>
          </a:xfrm>
          <a:prstGeom prst="straightConnector1">
            <a:avLst/>
          </a:prstGeom>
          <a:noFill/>
          <a:ln w="25400" cap="flat" cmpd="sng">
            <a:solidFill>
              <a:schemeClr val="dk1"/>
            </a:solidFill>
            <a:prstDash val="solid"/>
            <a:round/>
            <a:headEnd type="none" w="med" len="med"/>
            <a:tailEnd type="triangle" w="med" len="med"/>
          </a:ln>
        </p:spPr>
      </p:cxnSp>
      <p:sp>
        <p:nvSpPr>
          <p:cNvPr id="663" name="Google Shape;663;p56"/>
          <p:cNvSpPr txBox="1"/>
          <p:nvPr/>
        </p:nvSpPr>
        <p:spPr>
          <a:xfrm>
            <a:off x="61722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Adjustments</a:t>
            </a:r>
            <a:endParaRPr/>
          </a:p>
        </p:txBody>
      </p:sp>
      <p:cxnSp>
        <p:nvCxnSpPr>
          <p:cNvPr id="664" name="Google Shape;664;p56"/>
          <p:cNvCxnSpPr>
            <a:stCxn id="657" idx="2"/>
            <a:endCxn id="658" idx="0"/>
          </p:cNvCxnSpPr>
          <p:nvPr/>
        </p:nvCxnSpPr>
        <p:spPr>
          <a:xfrm>
            <a:off x="7810500" y="1924050"/>
            <a:ext cx="0" cy="571500"/>
          </a:xfrm>
          <a:prstGeom prst="straightConnector1">
            <a:avLst/>
          </a:prstGeom>
          <a:noFill/>
          <a:ln w="25400" cap="flat" cmpd="sng">
            <a:solidFill>
              <a:schemeClr val="dk1"/>
            </a:solidFill>
            <a:prstDash val="solid"/>
            <a:round/>
            <a:headEnd type="none" w="med" len="med"/>
            <a:tailEnd type="triangle" w="med" len="med"/>
          </a:ln>
        </p:spPr>
      </p:cxnSp>
      <p:cxnSp>
        <p:nvCxnSpPr>
          <p:cNvPr id="665" name="Google Shape;665;p56"/>
          <p:cNvCxnSpPr>
            <a:stCxn id="658" idx="2"/>
            <a:endCxn id="659" idx="0"/>
          </p:cNvCxnSpPr>
          <p:nvPr/>
        </p:nvCxnSpPr>
        <p:spPr>
          <a:xfrm>
            <a:off x="7810500" y="2895600"/>
            <a:ext cx="0" cy="590700"/>
          </a:xfrm>
          <a:prstGeom prst="straightConnector1">
            <a:avLst/>
          </a:prstGeom>
          <a:noFill/>
          <a:ln w="25400" cap="flat" cmpd="sng">
            <a:solidFill>
              <a:schemeClr val="dk1"/>
            </a:solidFill>
            <a:prstDash val="solid"/>
            <a:round/>
            <a:headEnd type="none" w="med" len="med"/>
            <a:tailEnd type="triangle" w="med" len="med"/>
          </a:ln>
        </p:spPr>
      </p:cxnSp>
      <p:cxnSp>
        <p:nvCxnSpPr>
          <p:cNvPr id="666" name="Google Shape;666;p56"/>
          <p:cNvCxnSpPr>
            <a:stCxn id="659" idx="2"/>
            <a:endCxn id="661" idx="0"/>
          </p:cNvCxnSpPr>
          <p:nvPr/>
        </p:nvCxnSpPr>
        <p:spPr>
          <a:xfrm>
            <a:off x="7810500" y="3886200"/>
            <a:ext cx="0" cy="609600"/>
          </a:xfrm>
          <a:prstGeom prst="straightConnector1">
            <a:avLst/>
          </a:prstGeom>
          <a:noFill/>
          <a:ln w="25400" cap="flat" cmpd="sng">
            <a:solidFill>
              <a:schemeClr val="dk1"/>
            </a:solidFill>
            <a:prstDash val="solid"/>
            <a:round/>
            <a:headEnd type="none" w="med" len="med"/>
            <a:tailEnd type="triangle" w="med" len="med"/>
          </a:ln>
        </p:spPr>
      </p:cxnSp>
      <p:cxnSp>
        <p:nvCxnSpPr>
          <p:cNvPr id="667" name="Google Shape;667;p56"/>
          <p:cNvCxnSpPr>
            <a:stCxn id="661" idx="2"/>
            <a:endCxn id="663" idx="0"/>
          </p:cNvCxnSpPr>
          <p:nvPr/>
        </p:nvCxnSpPr>
        <p:spPr>
          <a:xfrm>
            <a:off x="7810500" y="4895850"/>
            <a:ext cx="0" cy="571500"/>
          </a:xfrm>
          <a:prstGeom prst="straightConnector1">
            <a:avLst/>
          </a:prstGeom>
          <a:noFill/>
          <a:ln w="25400" cap="flat" cmpd="sng">
            <a:solidFill>
              <a:schemeClr val="dk1"/>
            </a:solidFill>
            <a:prstDash val="solid"/>
            <a:round/>
            <a:headEnd type="none" w="med" len="med"/>
            <a:tailEnd type="triangle" w="med" len="med"/>
          </a:ln>
        </p:spPr>
      </p:cxnSp>
      <p:sp>
        <p:nvSpPr>
          <p:cNvPr id="668" name="Google Shape;668;p56"/>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pic>
        <p:nvPicPr>
          <p:cNvPr id="669" name="Google Shape;669;p56"/>
          <p:cNvPicPr preferRelativeResize="0"/>
          <p:nvPr/>
        </p:nvPicPr>
        <p:blipFill rotWithShape="1">
          <a:blip r:embed="rId3">
            <a:alphaModFix/>
          </a:blip>
          <a:srcRect/>
          <a:stretch/>
        </p:blipFill>
        <p:spPr>
          <a:xfrm>
            <a:off x="4267200" y="6248401"/>
            <a:ext cx="515938" cy="500063"/>
          </a:xfrm>
          <a:prstGeom prst="rect">
            <a:avLst/>
          </a:prstGeom>
          <a:noFill/>
          <a:ln>
            <a:noFill/>
          </a:ln>
        </p:spPr>
      </p:pic>
      <p:pic>
        <p:nvPicPr>
          <p:cNvPr id="670" name="Google Shape;670;p56"/>
          <p:cNvPicPr preferRelativeResize="0"/>
          <p:nvPr/>
        </p:nvPicPr>
        <p:blipFill rotWithShape="1">
          <a:blip r:embed="rId4">
            <a:alphaModFix/>
          </a:blip>
          <a:srcRect/>
          <a:stretch/>
        </p:blipFill>
        <p:spPr>
          <a:xfrm>
            <a:off x="6272214" y="1524000"/>
            <a:ext cx="280987" cy="395288"/>
          </a:xfrm>
          <a:prstGeom prst="rect">
            <a:avLst/>
          </a:prstGeom>
          <a:noFill/>
          <a:ln>
            <a:noFill/>
          </a:ln>
        </p:spPr>
      </p:pic>
      <p:pic>
        <p:nvPicPr>
          <p:cNvPr id="671" name="Google Shape;671;p56"/>
          <p:cNvPicPr preferRelativeResize="0"/>
          <p:nvPr/>
        </p:nvPicPr>
        <p:blipFill rotWithShape="1">
          <a:blip r:embed="rId5">
            <a:alphaModFix/>
          </a:blip>
          <a:srcRect/>
          <a:stretch/>
        </p:blipFill>
        <p:spPr>
          <a:xfrm>
            <a:off x="6224588" y="2447926"/>
            <a:ext cx="328612" cy="500063"/>
          </a:xfrm>
          <a:prstGeom prst="rect">
            <a:avLst/>
          </a:prstGeom>
          <a:noFill/>
          <a:ln>
            <a:noFill/>
          </a:ln>
        </p:spPr>
      </p:pic>
      <p:pic>
        <p:nvPicPr>
          <p:cNvPr id="672" name="Google Shape;672;p56"/>
          <p:cNvPicPr preferRelativeResize="0"/>
          <p:nvPr/>
        </p:nvPicPr>
        <p:blipFill rotWithShape="1">
          <a:blip r:embed="rId6">
            <a:alphaModFix/>
          </a:blip>
          <a:srcRect/>
          <a:stretch/>
        </p:blipFill>
        <p:spPr>
          <a:xfrm>
            <a:off x="6224588" y="3475038"/>
            <a:ext cx="328612" cy="474662"/>
          </a:xfrm>
          <a:prstGeom prst="rect">
            <a:avLst/>
          </a:prstGeom>
          <a:noFill/>
          <a:ln>
            <a:noFill/>
          </a:ln>
        </p:spPr>
      </p:pic>
      <p:pic>
        <p:nvPicPr>
          <p:cNvPr id="673" name="Google Shape;673;p56"/>
          <p:cNvPicPr preferRelativeResize="0"/>
          <p:nvPr/>
        </p:nvPicPr>
        <p:blipFill rotWithShape="1">
          <a:blip r:embed="rId7">
            <a:alphaModFix/>
          </a:blip>
          <a:srcRect/>
          <a:stretch/>
        </p:blipFill>
        <p:spPr>
          <a:xfrm>
            <a:off x="6224588" y="4478338"/>
            <a:ext cx="328612" cy="474662"/>
          </a:xfrm>
          <a:prstGeom prst="rect">
            <a:avLst/>
          </a:prstGeom>
          <a:noFill/>
          <a:ln>
            <a:noFill/>
          </a:ln>
        </p:spPr>
      </p:pic>
      <p:pic>
        <p:nvPicPr>
          <p:cNvPr id="674" name="Google Shape;674;p56"/>
          <p:cNvPicPr preferRelativeResize="0"/>
          <p:nvPr/>
        </p:nvPicPr>
        <p:blipFill rotWithShape="1">
          <a:blip r:embed="rId8">
            <a:alphaModFix/>
          </a:blip>
          <a:srcRect/>
          <a:stretch/>
        </p:blipFill>
        <p:spPr>
          <a:xfrm>
            <a:off x="6172201" y="5410201"/>
            <a:ext cx="422275" cy="474663"/>
          </a:xfrm>
          <a:prstGeom prst="rect">
            <a:avLst/>
          </a:prstGeom>
          <a:noFill/>
          <a:ln>
            <a:noFill/>
          </a:ln>
        </p:spPr>
      </p:pic>
      <p:sp>
        <p:nvSpPr>
          <p:cNvPr id="675" name="Google Shape;675;p56"/>
          <p:cNvSpPr/>
          <p:nvPr/>
        </p:nvSpPr>
        <p:spPr>
          <a:xfrm>
            <a:off x="8305800" y="2971800"/>
            <a:ext cx="2286000" cy="457200"/>
          </a:xfrm>
          <a:prstGeom prst="ellipse">
            <a:avLst/>
          </a:prstGeom>
          <a:noFill/>
          <a:ln w="12700" cap="flat" cmpd="sng">
            <a:solidFill>
              <a:srgbClr val="0026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654"/>
              </a:buClr>
              <a:buSzPts val="1600"/>
              <a:buFont typeface="Verdana"/>
              <a:buNone/>
            </a:pPr>
            <a:r>
              <a:rPr lang="en-US" sz="1600" b="1" i="0" u="none" strike="noStrike" cap="none">
                <a:solidFill>
                  <a:srgbClr val="002654"/>
                </a:solidFill>
                <a:latin typeface="Verdana"/>
                <a:ea typeface="Verdana"/>
                <a:cs typeface="Verdana"/>
                <a:sym typeface="Verdana"/>
              </a:rPr>
              <a:t>Sampling Error</a:t>
            </a:r>
            <a:endParaRPr/>
          </a:p>
        </p:txBody>
      </p:sp>
      <p:cxnSp>
        <p:nvCxnSpPr>
          <p:cNvPr id="676" name="Google Shape;676;p56"/>
          <p:cNvCxnSpPr>
            <a:stCxn id="675" idx="2"/>
          </p:cNvCxnSpPr>
          <p:nvPr/>
        </p:nvCxnSpPr>
        <p:spPr>
          <a:xfrm rot="10800000">
            <a:off x="8077200" y="3200400"/>
            <a:ext cx="228600" cy="0"/>
          </a:xfrm>
          <a:prstGeom prst="straightConnector1">
            <a:avLst/>
          </a:prstGeom>
          <a:noFill/>
          <a:ln w="25400" cap="flat" cmpd="sng">
            <a:solidFill>
              <a:srgbClr val="002654"/>
            </a:solidFill>
            <a:prstDash val="solid"/>
            <a:round/>
            <a:headEnd type="none" w="med" len="med"/>
            <a:tailEnd type="triangle" w="med" len="med"/>
          </a:ln>
        </p:spPr>
      </p:cxnSp>
      <p:sp>
        <p:nvSpPr>
          <p:cNvPr id="677" name="Google Shape;677;p56"/>
          <p:cNvSpPr txBox="1"/>
          <p:nvPr/>
        </p:nvSpPr>
        <p:spPr>
          <a:xfrm>
            <a:off x="1600200" y="2971800"/>
            <a:ext cx="457200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Arial"/>
              <a:buNone/>
            </a:pPr>
            <a:r>
              <a:rPr lang="en-US" sz="2000" b="0" i="0" u="none" strike="noStrike" cap="none">
                <a:solidFill>
                  <a:srgbClr val="002654"/>
                </a:solidFill>
                <a:latin typeface="Arial"/>
                <a:ea typeface="Arial"/>
                <a:cs typeface="Arial"/>
                <a:sym typeface="Arial"/>
              </a:rPr>
              <a:t>Sampling bias vs. sampling variance</a:t>
            </a:r>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64</a:t>
            </a:fld>
            <a:endParaRPr sz="1200" b="0" i="0" u="none" strike="noStrike" cap="none">
              <a:solidFill>
                <a:srgbClr val="898989"/>
              </a:solidFill>
              <a:latin typeface="Calibri"/>
              <a:ea typeface="Calibri"/>
              <a:cs typeface="Calibri"/>
              <a:sym typeface="Calibri"/>
            </a:endParaRPr>
          </a:p>
        </p:txBody>
      </p:sp>
      <p:sp>
        <p:nvSpPr>
          <p:cNvPr id="683" name="Google Shape;683;p57"/>
          <p:cNvSpPr txBox="1"/>
          <p:nvPr/>
        </p:nvSpPr>
        <p:spPr>
          <a:xfrm flipH="1">
            <a:off x="6172200" y="15240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Target Population</a:t>
            </a:r>
            <a:endParaRPr/>
          </a:p>
        </p:txBody>
      </p:sp>
      <p:sp>
        <p:nvSpPr>
          <p:cNvPr id="684" name="Google Shape;684;p57"/>
          <p:cNvSpPr txBox="1"/>
          <p:nvPr/>
        </p:nvSpPr>
        <p:spPr>
          <a:xfrm>
            <a:off x="6172200" y="2495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Sampling Frame</a:t>
            </a:r>
            <a:endParaRPr/>
          </a:p>
        </p:txBody>
      </p:sp>
      <p:sp>
        <p:nvSpPr>
          <p:cNvPr id="685" name="Google Shape;685;p57"/>
          <p:cNvSpPr txBox="1"/>
          <p:nvPr/>
        </p:nvSpPr>
        <p:spPr>
          <a:xfrm>
            <a:off x="6172200" y="34861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Sample</a:t>
            </a:r>
            <a:endParaRPr/>
          </a:p>
        </p:txBody>
      </p:sp>
      <p:sp>
        <p:nvSpPr>
          <p:cNvPr id="686" name="Google Shape;686;p57"/>
          <p:cNvSpPr txBox="1"/>
          <p:nvPr/>
        </p:nvSpPr>
        <p:spPr>
          <a:xfrm>
            <a:off x="6570664" y="1123950"/>
            <a:ext cx="2390775"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Representation</a:t>
            </a:r>
            <a:endParaRPr/>
          </a:p>
        </p:txBody>
      </p:sp>
      <p:sp>
        <p:nvSpPr>
          <p:cNvPr id="687" name="Google Shape;687;p57"/>
          <p:cNvSpPr txBox="1"/>
          <p:nvPr/>
        </p:nvSpPr>
        <p:spPr>
          <a:xfrm>
            <a:off x="6172200" y="44958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Verdana"/>
              <a:buNone/>
            </a:pPr>
            <a:r>
              <a:rPr lang="en-US" sz="2000" b="1" i="0" u="none" strike="noStrike" cap="none">
                <a:solidFill>
                  <a:srgbClr val="002654"/>
                </a:solidFill>
                <a:latin typeface="Verdana"/>
                <a:ea typeface="Verdana"/>
                <a:cs typeface="Verdana"/>
                <a:sym typeface="Verdana"/>
              </a:rPr>
              <a:t>Respondents</a:t>
            </a:r>
            <a:endParaRPr/>
          </a:p>
        </p:txBody>
      </p:sp>
      <p:cxnSp>
        <p:nvCxnSpPr>
          <p:cNvPr id="688" name="Google Shape;688;p57"/>
          <p:cNvCxnSpPr>
            <a:stCxn id="689" idx="2"/>
          </p:cNvCxnSpPr>
          <p:nvPr/>
        </p:nvCxnSpPr>
        <p:spPr>
          <a:xfrm flipH="1">
            <a:off x="5981700" y="5867400"/>
            <a:ext cx="1828800" cy="438300"/>
          </a:xfrm>
          <a:prstGeom prst="straightConnector1">
            <a:avLst/>
          </a:prstGeom>
          <a:noFill/>
          <a:ln w="25400" cap="flat" cmpd="sng">
            <a:solidFill>
              <a:schemeClr val="dk1"/>
            </a:solidFill>
            <a:prstDash val="solid"/>
            <a:round/>
            <a:headEnd type="none" w="med" len="med"/>
            <a:tailEnd type="triangle" w="med" len="med"/>
          </a:ln>
        </p:spPr>
      </p:cxnSp>
      <p:sp>
        <p:nvSpPr>
          <p:cNvPr id="689" name="Google Shape;689;p57"/>
          <p:cNvSpPr txBox="1"/>
          <p:nvPr/>
        </p:nvSpPr>
        <p:spPr>
          <a:xfrm>
            <a:off x="61722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Adjustments</a:t>
            </a:r>
            <a:endParaRPr/>
          </a:p>
        </p:txBody>
      </p:sp>
      <p:cxnSp>
        <p:nvCxnSpPr>
          <p:cNvPr id="690" name="Google Shape;690;p57"/>
          <p:cNvCxnSpPr>
            <a:stCxn id="683" idx="2"/>
            <a:endCxn id="684" idx="0"/>
          </p:cNvCxnSpPr>
          <p:nvPr/>
        </p:nvCxnSpPr>
        <p:spPr>
          <a:xfrm>
            <a:off x="7810500" y="1924050"/>
            <a:ext cx="0" cy="571500"/>
          </a:xfrm>
          <a:prstGeom prst="straightConnector1">
            <a:avLst/>
          </a:prstGeom>
          <a:noFill/>
          <a:ln w="25400" cap="flat" cmpd="sng">
            <a:solidFill>
              <a:schemeClr val="dk1"/>
            </a:solidFill>
            <a:prstDash val="solid"/>
            <a:round/>
            <a:headEnd type="none" w="med" len="med"/>
            <a:tailEnd type="triangle" w="med" len="med"/>
          </a:ln>
        </p:spPr>
      </p:cxnSp>
      <p:cxnSp>
        <p:nvCxnSpPr>
          <p:cNvPr id="691" name="Google Shape;691;p57"/>
          <p:cNvCxnSpPr>
            <a:stCxn id="684" idx="2"/>
            <a:endCxn id="685" idx="0"/>
          </p:cNvCxnSpPr>
          <p:nvPr/>
        </p:nvCxnSpPr>
        <p:spPr>
          <a:xfrm>
            <a:off x="7810500" y="2895600"/>
            <a:ext cx="0" cy="590700"/>
          </a:xfrm>
          <a:prstGeom prst="straightConnector1">
            <a:avLst/>
          </a:prstGeom>
          <a:noFill/>
          <a:ln w="25400" cap="flat" cmpd="sng">
            <a:solidFill>
              <a:schemeClr val="dk1"/>
            </a:solidFill>
            <a:prstDash val="solid"/>
            <a:round/>
            <a:headEnd type="none" w="med" len="med"/>
            <a:tailEnd type="triangle" w="med" len="med"/>
          </a:ln>
        </p:spPr>
      </p:cxnSp>
      <p:cxnSp>
        <p:nvCxnSpPr>
          <p:cNvPr id="692" name="Google Shape;692;p57"/>
          <p:cNvCxnSpPr>
            <a:stCxn id="685" idx="2"/>
            <a:endCxn id="687" idx="0"/>
          </p:cNvCxnSpPr>
          <p:nvPr/>
        </p:nvCxnSpPr>
        <p:spPr>
          <a:xfrm>
            <a:off x="7810500" y="3886200"/>
            <a:ext cx="0" cy="609600"/>
          </a:xfrm>
          <a:prstGeom prst="straightConnector1">
            <a:avLst/>
          </a:prstGeom>
          <a:noFill/>
          <a:ln w="25400" cap="flat" cmpd="sng">
            <a:solidFill>
              <a:schemeClr val="dk1"/>
            </a:solidFill>
            <a:prstDash val="solid"/>
            <a:round/>
            <a:headEnd type="none" w="med" len="med"/>
            <a:tailEnd type="triangle" w="med" len="med"/>
          </a:ln>
        </p:spPr>
      </p:cxnSp>
      <p:cxnSp>
        <p:nvCxnSpPr>
          <p:cNvPr id="693" name="Google Shape;693;p57"/>
          <p:cNvCxnSpPr>
            <a:stCxn id="687" idx="2"/>
            <a:endCxn id="689" idx="0"/>
          </p:cNvCxnSpPr>
          <p:nvPr/>
        </p:nvCxnSpPr>
        <p:spPr>
          <a:xfrm>
            <a:off x="7810500" y="4895850"/>
            <a:ext cx="0" cy="571500"/>
          </a:xfrm>
          <a:prstGeom prst="straightConnector1">
            <a:avLst/>
          </a:prstGeom>
          <a:noFill/>
          <a:ln w="25400" cap="flat" cmpd="sng">
            <a:solidFill>
              <a:schemeClr val="dk1"/>
            </a:solidFill>
            <a:prstDash val="solid"/>
            <a:round/>
            <a:headEnd type="none" w="med" len="med"/>
            <a:tailEnd type="triangle" w="med" len="med"/>
          </a:ln>
        </p:spPr>
      </p:cxnSp>
      <p:sp>
        <p:nvSpPr>
          <p:cNvPr id="694" name="Google Shape;694;p57"/>
          <p:cNvSpPr txBox="1"/>
          <p:nvPr/>
        </p:nvSpPr>
        <p:spPr>
          <a:xfrm>
            <a:off x="1600200" y="1504950"/>
            <a:ext cx="457200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US HH population, 12 years and over</a:t>
            </a:r>
            <a:endParaRPr/>
          </a:p>
        </p:txBody>
      </p:sp>
      <p:sp>
        <p:nvSpPr>
          <p:cNvPr id="695" name="Google Shape;695;p57"/>
          <p:cNvSpPr txBox="1"/>
          <p:nvPr/>
        </p:nvSpPr>
        <p:spPr>
          <a:xfrm>
            <a:off x="1600200" y="2339976"/>
            <a:ext cx="4572000"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Persons linked to housing units at listed address in sample areas</a:t>
            </a:r>
            <a:endParaRPr/>
          </a:p>
        </p:txBody>
      </p:sp>
      <p:sp>
        <p:nvSpPr>
          <p:cNvPr id="696" name="Google Shape;696;p57"/>
          <p:cNvSpPr txBox="1"/>
          <p:nvPr/>
        </p:nvSpPr>
        <p:spPr>
          <a:xfrm>
            <a:off x="1600200" y="3330576"/>
            <a:ext cx="4572000"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Multistage area probability sample of persons in sample HH</a:t>
            </a:r>
            <a:endParaRPr/>
          </a:p>
        </p:txBody>
      </p:sp>
      <p:sp>
        <p:nvSpPr>
          <p:cNvPr id="697" name="Google Shape;697;p57"/>
          <p:cNvSpPr txBox="1"/>
          <p:nvPr/>
        </p:nvSpPr>
        <p:spPr>
          <a:xfrm>
            <a:off x="1600200" y="4321176"/>
            <a:ext cx="4572000" cy="7080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Arial"/>
              <a:buNone/>
            </a:pPr>
            <a:r>
              <a:rPr lang="en-US" sz="2000" b="0" i="0" u="none" strike="noStrike" cap="none">
                <a:solidFill>
                  <a:srgbClr val="002654"/>
                </a:solidFill>
                <a:latin typeface="Arial"/>
                <a:ea typeface="Arial"/>
                <a:cs typeface="Arial"/>
                <a:sym typeface="Arial"/>
              </a:rPr>
              <a:t>Persons providing answers to interviewer-administered questionnaire</a:t>
            </a:r>
            <a:endParaRPr/>
          </a:p>
        </p:txBody>
      </p:sp>
      <p:sp>
        <p:nvSpPr>
          <p:cNvPr id="698" name="Google Shape;698;p57"/>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pic>
        <p:nvPicPr>
          <p:cNvPr id="699" name="Google Shape;699;p57"/>
          <p:cNvPicPr preferRelativeResize="0"/>
          <p:nvPr/>
        </p:nvPicPr>
        <p:blipFill rotWithShape="1">
          <a:blip r:embed="rId3">
            <a:alphaModFix/>
          </a:blip>
          <a:srcRect/>
          <a:stretch/>
        </p:blipFill>
        <p:spPr>
          <a:xfrm>
            <a:off x="4267200" y="6248401"/>
            <a:ext cx="515938" cy="500063"/>
          </a:xfrm>
          <a:prstGeom prst="rect">
            <a:avLst/>
          </a:prstGeom>
          <a:noFill/>
          <a:ln>
            <a:noFill/>
          </a:ln>
        </p:spPr>
      </p:pic>
      <p:pic>
        <p:nvPicPr>
          <p:cNvPr id="700" name="Google Shape;700;p57"/>
          <p:cNvPicPr preferRelativeResize="0"/>
          <p:nvPr/>
        </p:nvPicPr>
        <p:blipFill rotWithShape="1">
          <a:blip r:embed="rId4">
            <a:alphaModFix/>
          </a:blip>
          <a:srcRect/>
          <a:stretch/>
        </p:blipFill>
        <p:spPr>
          <a:xfrm>
            <a:off x="6272214" y="1524000"/>
            <a:ext cx="280987" cy="395288"/>
          </a:xfrm>
          <a:prstGeom prst="rect">
            <a:avLst/>
          </a:prstGeom>
          <a:noFill/>
          <a:ln>
            <a:noFill/>
          </a:ln>
        </p:spPr>
      </p:pic>
      <p:pic>
        <p:nvPicPr>
          <p:cNvPr id="701" name="Google Shape;701;p57"/>
          <p:cNvPicPr preferRelativeResize="0"/>
          <p:nvPr/>
        </p:nvPicPr>
        <p:blipFill rotWithShape="1">
          <a:blip r:embed="rId5">
            <a:alphaModFix/>
          </a:blip>
          <a:srcRect/>
          <a:stretch/>
        </p:blipFill>
        <p:spPr>
          <a:xfrm>
            <a:off x="6224588" y="2447926"/>
            <a:ext cx="328612" cy="500063"/>
          </a:xfrm>
          <a:prstGeom prst="rect">
            <a:avLst/>
          </a:prstGeom>
          <a:noFill/>
          <a:ln>
            <a:noFill/>
          </a:ln>
        </p:spPr>
      </p:pic>
      <p:pic>
        <p:nvPicPr>
          <p:cNvPr id="702" name="Google Shape;702;p57"/>
          <p:cNvPicPr preferRelativeResize="0"/>
          <p:nvPr/>
        </p:nvPicPr>
        <p:blipFill rotWithShape="1">
          <a:blip r:embed="rId6">
            <a:alphaModFix/>
          </a:blip>
          <a:srcRect/>
          <a:stretch/>
        </p:blipFill>
        <p:spPr>
          <a:xfrm>
            <a:off x="6224588" y="3475038"/>
            <a:ext cx="328612" cy="474662"/>
          </a:xfrm>
          <a:prstGeom prst="rect">
            <a:avLst/>
          </a:prstGeom>
          <a:noFill/>
          <a:ln>
            <a:noFill/>
          </a:ln>
        </p:spPr>
      </p:pic>
      <p:pic>
        <p:nvPicPr>
          <p:cNvPr id="703" name="Google Shape;703;p57"/>
          <p:cNvPicPr preferRelativeResize="0"/>
          <p:nvPr/>
        </p:nvPicPr>
        <p:blipFill rotWithShape="1">
          <a:blip r:embed="rId7">
            <a:alphaModFix/>
          </a:blip>
          <a:srcRect/>
          <a:stretch/>
        </p:blipFill>
        <p:spPr>
          <a:xfrm>
            <a:off x="6224588" y="4478338"/>
            <a:ext cx="328612" cy="474662"/>
          </a:xfrm>
          <a:prstGeom prst="rect">
            <a:avLst/>
          </a:prstGeom>
          <a:noFill/>
          <a:ln>
            <a:noFill/>
          </a:ln>
        </p:spPr>
      </p:pic>
      <p:pic>
        <p:nvPicPr>
          <p:cNvPr id="704" name="Google Shape;704;p57"/>
          <p:cNvPicPr preferRelativeResize="0"/>
          <p:nvPr/>
        </p:nvPicPr>
        <p:blipFill rotWithShape="1">
          <a:blip r:embed="rId8">
            <a:alphaModFix/>
          </a:blip>
          <a:srcRect/>
          <a:stretch/>
        </p:blipFill>
        <p:spPr>
          <a:xfrm>
            <a:off x="6172201" y="5410201"/>
            <a:ext cx="422275" cy="474663"/>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8"/>
          <p:cNvSpPr txBox="1">
            <a:spLocks noGrp="1"/>
          </p:cNvSpPr>
          <p:nvPr>
            <p:ph type="sldNum" idx="12"/>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65</a:t>
            </a:fld>
            <a:endParaRPr sz="1200" b="0" i="0" u="none" strike="noStrike" cap="none">
              <a:solidFill>
                <a:srgbClr val="898989"/>
              </a:solidFill>
              <a:latin typeface="Calibri"/>
              <a:ea typeface="Calibri"/>
              <a:cs typeface="Calibri"/>
              <a:sym typeface="Calibri"/>
            </a:endParaRPr>
          </a:p>
        </p:txBody>
      </p:sp>
      <p:sp>
        <p:nvSpPr>
          <p:cNvPr id="710" name="Google Shape;710;p58"/>
          <p:cNvSpPr txBox="1"/>
          <p:nvPr/>
        </p:nvSpPr>
        <p:spPr>
          <a:xfrm flipH="1">
            <a:off x="6172200" y="15240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Target Population</a:t>
            </a:r>
            <a:endParaRPr/>
          </a:p>
        </p:txBody>
      </p:sp>
      <p:sp>
        <p:nvSpPr>
          <p:cNvPr id="711" name="Google Shape;711;p58"/>
          <p:cNvSpPr txBox="1"/>
          <p:nvPr/>
        </p:nvSpPr>
        <p:spPr>
          <a:xfrm>
            <a:off x="6172200" y="24955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Sampling Frame</a:t>
            </a:r>
            <a:endParaRPr/>
          </a:p>
        </p:txBody>
      </p:sp>
      <p:sp>
        <p:nvSpPr>
          <p:cNvPr id="712" name="Google Shape;712;p58"/>
          <p:cNvSpPr txBox="1"/>
          <p:nvPr/>
        </p:nvSpPr>
        <p:spPr>
          <a:xfrm>
            <a:off x="6172200" y="34861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Sample</a:t>
            </a:r>
            <a:endParaRPr/>
          </a:p>
        </p:txBody>
      </p:sp>
      <p:sp>
        <p:nvSpPr>
          <p:cNvPr id="713" name="Google Shape;713;p58"/>
          <p:cNvSpPr txBox="1"/>
          <p:nvPr/>
        </p:nvSpPr>
        <p:spPr>
          <a:xfrm>
            <a:off x="6570664" y="1123950"/>
            <a:ext cx="2390775"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sng" strike="noStrike" cap="none">
                <a:solidFill>
                  <a:srgbClr val="000000"/>
                </a:solidFill>
                <a:latin typeface="Verdana"/>
                <a:ea typeface="Verdana"/>
                <a:cs typeface="Verdana"/>
                <a:sym typeface="Verdana"/>
              </a:rPr>
              <a:t>Representation</a:t>
            </a:r>
            <a:endParaRPr/>
          </a:p>
        </p:txBody>
      </p:sp>
      <p:sp>
        <p:nvSpPr>
          <p:cNvPr id="714" name="Google Shape;714;p58"/>
          <p:cNvSpPr txBox="1"/>
          <p:nvPr/>
        </p:nvSpPr>
        <p:spPr>
          <a:xfrm>
            <a:off x="6172200" y="449580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654"/>
              </a:buClr>
              <a:buSzPts val="2000"/>
              <a:buFont typeface="Verdana"/>
              <a:buNone/>
            </a:pPr>
            <a:r>
              <a:rPr lang="en-US" sz="2000" b="1" i="0" u="none" strike="noStrike" cap="none">
                <a:solidFill>
                  <a:srgbClr val="002654"/>
                </a:solidFill>
                <a:latin typeface="Verdana"/>
                <a:ea typeface="Verdana"/>
                <a:cs typeface="Verdana"/>
                <a:sym typeface="Verdana"/>
              </a:rPr>
              <a:t>Respondents</a:t>
            </a:r>
            <a:endParaRPr/>
          </a:p>
        </p:txBody>
      </p:sp>
      <p:cxnSp>
        <p:nvCxnSpPr>
          <p:cNvPr id="715" name="Google Shape;715;p58"/>
          <p:cNvCxnSpPr>
            <a:stCxn id="716" idx="2"/>
          </p:cNvCxnSpPr>
          <p:nvPr/>
        </p:nvCxnSpPr>
        <p:spPr>
          <a:xfrm flipH="1">
            <a:off x="5981700" y="5867400"/>
            <a:ext cx="1828800" cy="438300"/>
          </a:xfrm>
          <a:prstGeom prst="straightConnector1">
            <a:avLst/>
          </a:prstGeom>
          <a:noFill/>
          <a:ln w="25400" cap="flat" cmpd="sng">
            <a:solidFill>
              <a:schemeClr val="dk1"/>
            </a:solidFill>
            <a:prstDash val="solid"/>
            <a:round/>
            <a:headEnd type="none" w="med" len="med"/>
            <a:tailEnd type="triangle" w="med" len="med"/>
          </a:ln>
        </p:spPr>
      </p:cxnSp>
      <p:sp>
        <p:nvSpPr>
          <p:cNvPr id="716" name="Google Shape;716;p58"/>
          <p:cNvSpPr txBox="1"/>
          <p:nvPr/>
        </p:nvSpPr>
        <p:spPr>
          <a:xfrm>
            <a:off x="6172200" y="5467350"/>
            <a:ext cx="32766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0" i="0" u="none" strike="noStrike" cap="none">
                <a:solidFill>
                  <a:srgbClr val="000000"/>
                </a:solidFill>
                <a:latin typeface="Verdana"/>
                <a:ea typeface="Verdana"/>
                <a:cs typeface="Verdana"/>
                <a:sym typeface="Verdana"/>
              </a:rPr>
              <a:t>Adjustments</a:t>
            </a:r>
            <a:endParaRPr/>
          </a:p>
        </p:txBody>
      </p:sp>
      <p:cxnSp>
        <p:nvCxnSpPr>
          <p:cNvPr id="717" name="Google Shape;717;p58"/>
          <p:cNvCxnSpPr>
            <a:stCxn id="710" idx="2"/>
            <a:endCxn id="711" idx="0"/>
          </p:cNvCxnSpPr>
          <p:nvPr/>
        </p:nvCxnSpPr>
        <p:spPr>
          <a:xfrm>
            <a:off x="7810500" y="1924050"/>
            <a:ext cx="0" cy="571500"/>
          </a:xfrm>
          <a:prstGeom prst="straightConnector1">
            <a:avLst/>
          </a:prstGeom>
          <a:noFill/>
          <a:ln w="25400" cap="flat" cmpd="sng">
            <a:solidFill>
              <a:schemeClr val="dk1"/>
            </a:solidFill>
            <a:prstDash val="solid"/>
            <a:round/>
            <a:headEnd type="none" w="med" len="med"/>
            <a:tailEnd type="triangle" w="med" len="med"/>
          </a:ln>
        </p:spPr>
      </p:cxnSp>
      <p:cxnSp>
        <p:nvCxnSpPr>
          <p:cNvPr id="718" name="Google Shape;718;p58"/>
          <p:cNvCxnSpPr>
            <a:stCxn id="711" idx="2"/>
            <a:endCxn id="712" idx="0"/>
          </p:cNvCxnSpPr>
          <p:nvPr/>
        </p:nvCxnSpPr>
        <p:spPr>
          <a:xfrm>
            <a:off x="7810500" y="2895600"/>
            <a:ext cx="0" cy="590700"/>
          </a:xfrm>
          <a:prstGeom prst="straightConnector1">
            <a:avLst/>
          </a:prstGeom>
          <a:noFill/>
          <a:ln w="25400" cap="flat" cmpd="sng">
            <a:solidFill>
              <a:schemeClr val="dk1"/>
            </a:solidFill>
            <a:prstDash val="solid"/>
            <a:round/>
            <a:headEnd type="none" w="med" len="med"/>
            <a:tailEnd type="triangle" w="med" len="med"/>
          </a:ln>
        </p:spPr>
      </p:cxnSp>
      <p:cxnSp>
        <p:nvCxnSpPr>
          <p:cNvPr id="719" name="Google Shape;719;p58"/>
          <p:cNvCxnSpPr>
            <a:stCxn id="712" idx="2"/>
            <a:endCxn id="714" idx="0"/>
          </p:cNvCxnSpPr>
          <p:nvPr/>
        </p:nvCxnSpPr>
        <p:spPr>
          <a:xfrm>
            <a:off x="7810500" y="3886200"/>
            <a:ext cx="0" cy="609600"/>
          </a:xfrm>
          <a:prstGeom prst="straightConnector1">
            <a:avLst/>
          </a:prstGeom>
          <a:noFill/>
          <a:ln w="25400" cap="flat" cmpd="sng">
            <a:solidFill>
              <a:schemeClr val="dk1"/>
            </a:solidFill>
            <a:prstDash val="solid"/>
            <a:round/>
            <a:headEnd type="none" w="med" len="med"/>
            <a:tailEnd type="triangle" w="med" len="med"/>
          </a:ln>
        </p:spPr>
      </p:cxnSp>
      <p:cxnSp>
        <p:nvCxnSpPr>
          <p:cNvPr id="720" name="Google Shape;720;p58"/>
          <p:cNvCxnSpPr>
            <a:stCxn id="714" idx="2"/>
            <a:endCxn id="716" idx="0"/>
          </p:cNvCxnSpPr>
          <p:nvPr/>
        </p:nvCxnSpPr>
        <p:spPr>
          <a:xfrm>
            <a:off x="7810500" y="4895850"/>
            <a:ext cx="0" cy="571500"/>
          </a:xfrm>
          <a:prstGeom prst="straightConnector1">
            <a:avLst/>
          </a:prstGeom>
          <a:noFill/>
          <a:ln w="25400" cap="flat" cmpd="sng">
            <a:solidFill>
              <a:schemeClr val="dk1"/>
            </a:solidFill>
            <a:prstDash val="solid"/>
            <a:round/>
            <a:headEnd type="none" w="med" len="med"/>
            <a:tailEnd type="triangle" w="med" len="med"/>
          </a:ln>
        </p:spPr>
      </p:cxnSp>
      <p:sp>
        <p:nvSpPr>
          <p:cNvPr id="721" name="Google Shape;721;p58"/>
          <p:cNvSpPr txBox="1"/>
          <p:nvPr/>
        </p:nvSpPr>
        <p:spPr>
          <a:xfrm>
            <a:off x="4191000" y="6305550"/>
            <a:ext cx="3581400" cy="4000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Verdana"/>
              <a:buNone/>
            </a:pPr>
            <a:r>
              <a:rPr lang="en-US" sz="2000" b="1" i="0" u="none" strike="noStrike" cap="none">
                <a:solidFill>
                  <a:srgbClr val="000000"/>
                </a:solidFill>
                <a:latin typeface="Verdana"/>
                <a:ea typeface="Verdana"/>
                <a:cs typeface="Verdana"/>
                <a:sym typeface="Verdana"/>
              </a:rPr>
              <a:t>Survey Statistic</a:t>
            </a:r>
            <a:endParaRPr/>
          </a:p>
        </p:txBody>
      </p:sp>
      <p:pic>
        <p:nvPicPr>
          <p:cNvPr id="722" name="Google Shape;722;p58"/>
          <p:cNvPicPr preferRelativeResize="0"/>
          <p:nvPr/>
        </p:nvPicPr>
        <p:blipFill rotWithShape="1">
          <a:blip r:embed="rId3">
            <a:alphaModFix/>
          </a:blip>
          <a:srcRect/>
          <a:stretch/>
        </p:blipFill>
        <p:spPr>
          <a:xfrm>
            <a:off x="4267200" y="6248401"/>
            <a:ext cx="515938" cy="500063"/>
          </a:xfrm>
          <a:prstGeom prst="rect">
            <a:avLst/>
          </a:prstGeom>
          <a:noFill/>
          <a:ln>
            <a:noFill/>
          </a:ln>
        </p:spPr>
      </p:pic>
      <p:pic>
        <p:nvPicPr>
          <p:cNvPr id="723" name="Google Shape;723;p58"/>
          <p:cNvPicPr preferRelativeResize="0"/>
          <p:nvPr/>
        </p:nvPicPr>
        <p:blipFill rotWithShape="1">
          <a:blip r:embed="rId4">
            <a:alphaModFix/>
          </a:blip>
          <a:srcRect/>
          <a:stretch/>
        </p:blipFill>
        <p:spPr>
          <a:xfrm>
            <a:off x="6272214" y="1524000"/>
            <a:ext cx="280987" cy="395288"/>
          </a:xfrm>
          <a:prstGeom prst="rect">
            <a:avLst/>
          </a:prstGeom>
          <a:noFill/>
          <a:ln>
            <a:noFill/>
          </a:ln>
        </p:spPr>
      </p:pic>
      <p:pic>
        <p:nvPicPr>
          <p:cNvPr id="724" name="Google Shape;724;p58"/>
          <p:cNvPicPr preferRelativeResize="0"/>
          <p:nvPr/>
        </p:nvPicPr>
        <p:blipFill rotWithShape="1">
          <a:blip r:embed="rId5">
            <a:alphaModFix/>
          </a:blip>
          <a:srcRect/>
          <a:stretch/>
        </p:blipFill>
        <p:spPr>
          <a:xfrm>
            <a:off x="6224588" y="2447926"/>
            <a:ext cx="328612" cy="500063"/>
          </a:xfrm>
          <a:prstGeom prst="rect">
            <a:avLst/>
          </a:prstGeom>
          <a:noFill/>
          <a:ln>
            <a:noFill/>
          </a:ln>
        </p:spPr>
      </p:pic>
      <p:pic>
        <p:nvPicPr>
          <p:cNvPr id="725" name="Google Shape;725;p58"/>
          <p:cNvPicPr preferRelativeResize="0"/>
          <p:nvPr/>
        </p:nvPicPr>
        <p:blipFill rotWithShape="1">
          <a:blip r:embed="rId6">
            <a:alphaModFix/>
          </a:blip>
          <a:srcRect/>
          <a:stretch/>
        </p:blipFill>
        <p:spPr>
          <a:xfrm>
            <a:off x="6224588" y="3475038"/>
            <a:ext cx="328612" cy="474662"/>
          </a:xfrm>
          <a:prstGeom prst="rect">
            <a:avLst/>
          </a:prstGeom>
          <a:noFill/>
          <a:ln>
            <a:noFill/>
          </a:ln>
        </p:spPr>
      </p:pic>
      <p:pic>
        <p:nvPicPr>
          <p:cNvPr id="726" name="Google Shape;726;p58"/>
          <p:cNvPicPr preferRelativeResize="0"/>
          <p:nvPr/>
        </p:nvPicPr>
        <p:blipFill rotWithShape="1">
          <a:blip r:embed="rId7">
            <a:alphaModFix/>
          </a:blip>
          <a:srcRect/>
          <a:stretch/>
        </p:blipFill>
        <p:spPr>
          <a:xfrm>
            <a:off x="6224588" y="4478338"/>
            <a:ext cx="328612" cy="474662"/>
          </a:xfrm>
          <a:prstGeom prst="rect">
            <a:avLst/>
          </a:prstGeom>
          <a:noFill/>
          <a:ln>
            <a:noFill/>
          </a:ln>
        </p:spPr>
      </p:pic>
      <p:pic>
        <p:nvPicPr>
          <p:cNvPr id="727" name="Google Shape;727;p58"/>
          <p:cNvPicPr preferRelativeResize="0"/>
          <p:nvPr/>
        </p:nvPicPr>
        <p:blipFill rotWithShape="1">
          <a:blip r:embed="rId8">
            <a:alphaModFix/>
          </a:blip>
          <a:srcRect/>
          <a:stretch/>
        </p:blipFill>
        <p:spPr>
          <a:xfrm>
            <a:off x="6172201" y="5410201"/>
            <a:ext cx="422275" cy="474663"/>
          </a:xfrm>
          <a:prstGeom prst="rect">
            <a:avLst/>
          </a:prstGeom>
          <a:noFill/>
          <a:ln>
            <a:noFill/>
          </a:ln>
        </p:spPr>
      </p:pic>
      <p:sp>
        <p:nvSpPr>
          <p:cNvPr id="728" name="Google Shape;728;p58"/>
          <p:cNvSpPr/>
          <p:nvPr/>
        </p:nvSpPr>
        <p:spPr>
          <a:xfrm>
            <a:off x="8305800" y="3962400"/>
            <a:ext cx="2286000" cy="457200"/>
          </a:xfrm>
          <a:prstGeom prst="ellipse">
            <a:avLst/>
          </a:prstGeom>
          <a:noFill/>
          <a:ln w="12700" cap="flat" cmpd="sng">
            <a:solidFill>
              <a:srgbClr val="0026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654"/>
              </a:buClr>
              <a:buSzPts val="1400"/>
              <a:buFont typeface="Verdana"/>
              <a:buNone/>
            </a:pPr>
            <a:r>
              <a:rPr lang="en-US" sz="1400" b="1" i="0" u="none" strike="noStrike" cap="none">
                <a:solidFill>
                  <a:srgbClr val="002654"/>
                </a:solidFill>
                <a:latin typeface="Verdana"/>
                <a:ea typeface="Verdana"/>
                <a:cs typeface="Verdana"/>
                <a:sym typeface="Verdana"/>
              </a:rPr>
              <a:t>Nonresponse Error</a:t>
            </a:r>
            <a:endParaRPr/>
          </a:p>
        </p:txBody>
      </p:sp>
      <p:cxnSp>
        <p:nvCxnSpPr>
          <p:cNvPr id="729" name="Google Shape;729;p58"/>
          <p:cNvCxnSpPr>
            <a:stCxn id="728" idx="2"/>
          </p:cNvCxnSpPr>
          <p:nvPr/>
        </p:nvCxnSpPr>
        <p:spPr>
          <a:xfrm rot="10800000">
            <a:off x="8077200" y="4191000"/>
            <a:ext cx="228600" cy="0"/>
          </a:xfrm>
          <a:prstGeom prst="straightConnector1">
            <a:avLst/>
          </a:prstGeom>
          <a:noFill/>
          <a:ln w="25400" cap="flat" cmpd="sng">
            <a:solidFill>
              <a:srgbClr val="002654"/>
            </a:solidFill>
            <a:prstDash val="solid"/>
            <a:round/>
            <a:headEnd type="none" w="med" len="med"/>
            <a:tailEnd type="triangle" w="med" len="med"/>
          </a:ln>
        </p:spPr>
      </p:cxnSp>
      <p:sp>
        <p:nvSpPr>
          <p:cNvPr id="730" name="Google Shape;730;p58"/>
          <p:cNvSpPr txBox="1"/>
          <p:nvPr/>
        </p:nvSpPr>
        <p:spPr>
          <a:xfrm>
            <a:off x="781050" y="1981200"/>
            <a:ext cx="4572000" cy="101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23564"/>
              </a:buClr>
              <a:buSzPts val="2000"/>
              <a:buFont typeface="Arial"/>
              <a:buNone/>
            </a:pPr>
            <a:r>
              <a:rPr lang="en-US" sz="2000" b="0" i="0" u="none" strike="noStrike" cap="none">
                <a:solidFill>
                  <a:srgbClr val="023564"/>
                </a:solidFill>
                <a:latin typeface="Arial"/>
                <a:ea typeface="Arial"/>
                <a:cs typeface="Arial"/>
                <a:sym typeface="Arial"/>
              </a:rPr>
              <a:t>Values of statistic computed based only on respondent data differ from those based on entire sample</a:t>
            </a:r>
            <a:endParaRPr/>
          </a:p>
        </p:txBody>
      </p:sp>
      <p:sp>
        <p:nvSpPr>
          <p:cNvPr id="731" name="Google Shape;731;p58"/>
          <p:cNvSpPr txBox="1"/>
          <p:nvPr/>
        </p:nvSpPr>
        <p:spPr>
          <a:xfrm>
            <a:off x="403123" y="4419600"/>
            <a:ext cx="5838809" cy="2786759"/>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732" name="Google Shape;732;p58"/>
          <p:cNvPicPr preferRelativeResize="0"/>
          <p:nvPr/>
        </p:nvPicPr>
        <p:blipFill rotWithShape="1">
          <a:blip r:embed="rId10">
            <a:alphaModFix/>
          </a:blip>
          <a:srcRect/>
          <a:stretch/>
        </p:blipFill>
        <p:spPr>
          <a:xfrm rot="10800000" flipH="1">
            <a:off x="10469102" y="2495550"/>
            <a:ext cx="1464596" cy="1533246"/>
          </a:xfrm>
          <a:prstGeom prst="rect">
            <a:avLst/>
          </a:prstGeom>
          <a:noFill/>
          <a:ln>
            <a:noFill/>
          </a:ln>
        </p:spPr>
      </p:pic>
      <p:sp>
        <p:nvSpPr>
          <p:cNvPr id="733" name="Google Shape;733;p58"/>
          <p:cNvSpPr/>
          <p:nvPr/>
        </p:nvSpPr>
        <p:spPr>
          <a:xfrm>
            <a:off x="8305800" y="4965700"/>
            <a:ext cx="2286000" cy="457200"/>
          </a:xfrm>
          <a:prstGeom prst="ellipse">
            <a:avLst/>
          </a:prstGeom>
          <a:noFill/>
          <a:ln w="12700" cap="flat" cmpd="sng">
            <a:solidFill>
              <a:srgbClr val="0026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654"/>
              </a:buClr>
              <a:buSzPts val="1600"/>
              <a:buFont typeface="Verdana"/>
              <a:buNone/>
            </a:pPr>
            <a:r>
              <a:rPr lang="en-US" sz="1600" b="0" i="0" u="none" strike="noStrike" cap="none">
                <a:solidFill>
                  <a:srgbClr val="002654"/>
                </a:solidFill>
                <a:latin typeface="Verdana"/>
                <a:ea typeface="Verdana"/>
                <a:cs typeface="Verdana"/>
                <a:sym typeface="Verdana"/>
              </a:rPr>
              <a:t>Adjustment Error</a:t>
            </a:r>
            <a:endParaRPr/>
          </a:p>
        </p:txBody>
      </p:sp>
      <p:cxnSp>
        <p:nvCxnSpPr>
          <p:cNvPr id="734" name="Google Shape;734;p58"/>
          <p:cNvCxnSpPr>
            <a:stCxn id="733" idx="2"/>
          </p:cNvCxnSpPr>
          <p:nvPr/>
        </p:nvCxnSpPr>
        <p:spPr>
          <a:xfrm rot="10800000">
            <a:off x="8077200" y="5194300"/>
            <a:ext cx="228600" cy="0"/>
          </a:xfrm>
          <a:prstGeom prst="straightConnector1">
            <a:avLst/>
          </a:prstGeom>
          <a:noFill/>
          <a:ln w="25400" cap="flat" cmpd="sng">
            <a:solidFill>
              <a:srgbClr val="002654"/>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smtClean="0">
                <a:solidFill>
                  <a:schemeClr val="tx1"/>
                </a:solidFill>
              </a:rPr>
              <a:t>Outline</a:t>
            </a:r>
            <a:endParaRPr dirty="0">
              <a:solidFill>
                <a:schemeClr val="tx1"/>
              </a:solidFill>
            </a:endParaRPr>
          </a:p>
        </p:txBody>
      </p:sp>
      <p:sp>
        <p:nvSpPr>
          <p:cNvPr id="200" name="Google Shape;200;p3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609600" marR="0" lvl="0" indent="-457200" algn="l" rtl="0">
              <a:lnSpc>
                <a:spcPct val="150000"/>
              </a:lnSpc>
              <a:spcBef>
                <a:spcPts val="0"/>
              </a:spcBef>
              <a:spcAft>
                <a:spcPts val="0"/>
              </a:spcAft>
              <a:buSzPts val="2400"/>
              <a:buChar char="●"/>
            </a:pPr>
            <a:r>
              <a:rPr lang="en-US" dirty="0" smtClean="0"/>
              <a:t>Context</a:t>
            </a:r>
            <a:endParaRPr dirty="0"/>
          </a:p>
          <a:p>
            <a:pPr marL="609600" marR="0" lvl="0" indent="-457200" algn="l" rtl="0">
              <a:lnSpc>
                <a:spcPct val="150000"/>
              </a:lnSpc>
              <a:spcBef>
                <a:spcPts val="0"/>
              </a:spcBef>
              <a:spcAft>
                <a:spcPts val="0"/>
              </a:spcAft>
              <a:buSzPts val="2400"/>
              <a:buChar char="●"/>
            </a:pPr>
            <a:r>
              <a:rPr lang="en-US" dirty="0" smtClean="0"/>
              <a:t>Types of data</a:t>
            </a:r>
          </a:p>
          <a:p>
            <a:pPr marL="609600" marR="0" lvl="0" indent="-457200" algn="l" rtl="0">
              <a:lnSpc>
                <a:spcPct val="150000"/>
              </a:lnSpc>
              <a:spcBef>
                <a:spcPts val="0"/>
              </a:spcBef>
              <a:spcAft>
                <a:spcPts val="0"/>
              </a:spcAft>
              <a:buSzPts val="2400"/>
              <a:buChar char="●"/>
            </a:pPr>
            <a:r>
              <a:rPr lang="en-US" dirty="0" smtClean="0"/>
              <a:t>Measurement </a:t>
            </a:r>
          </a:p>
          <a:p>
            <a:pPr marL="609600" marR="0" lvl="0" indent="-457200" algn="l" rtl="0">
              <a:lnSpc>
                <a:spcPct val="150000"/>
              </a:lnSpc>
              <a:spcBef>
                <a:spcPts val="0"/>
              </a:spcBef>
              <a:spcAft>
                <a:spcPts val="0"/>
              </a:spcAft>
              <a:buSzPts val="2400"/>
              <a:buChar char="●"/>
            </a:pPr>
            <a:r>
              <a:rPr lang="en-US" dirty="0" smtClean="0"/>
              <a:t>Inference </a:t>
            </a:r>
            <a:endParaRPr dirty="0"/>
          </a:p>
          <a:p>
            <a:pPr marL="609600" marR="0" lvl="0" indent="-457200" algn="l" rtl="0">
              <a:lnSpc>
                <a:spcPct val="150000"/>
              </a:lnSpc>
              <a:spcBef>
                <a:spcPts val="0"/>
              </a:spcBef>
              <a:spcAft>
                <a:spcPts val="0"/>
              </a:spcAft>
              <a:buSzPts val="2400"/>
              <a:buChar char="●"/>
            </a:pPr>
            <a:r>
              <a:rPr lang="en-US" dirty="0" smtClean="0">
                <a:solidFill>
                  <a:srgbClr val="FF0000"/>
                </a:solidFill>
              </a:rPr>
              <a:t>Project Scoping</a:t>
            </a:r>
            <a:endParaRPr dirty="0">
              <a:solidFill>
                <a:srgbClr val="FF0000"/>
              </a:solidFill>
            </a:endParaRPr>
          </a:p>
          <a:p>
            <a:pPr marL="0" marR="0" lvl="0" indent="0" algn="l" rtl="0">
              <a:lnSpc>
                <a:spcPct val="150000"/>
              </a:lnSpc>
              <a:spcBef>
                <a:spcPts val="0"/>
              </a:spcBef>
              <a:spcAft>
                <a:spcPts val="0"/>
              </a:spcAft>
              <a:buNone/>
            </a:pPr>
            <a:endParaRPr dirty="0"/>
          </a:p>
          <a:p>
            <a:pPr marL="0" lvl="0" indent="0" algn="l" rtl="0">
              <a:spcBef>
                <a:spcPts val="0"/>
              </a:spcBef>
              <a:spcAft>
                <a:spcPts val="2100"/>
              </a:spcAft>
              <a:buNone/>
            </a:pPr>
            <a:endParaRPr dirty="0"/>
          </a:p>
        </p:txBody>
      </p:sp>
    </p:spTree>
    <p:extLst>
      <p:ext uri="{BB962C8B-B14F-4D97-AF65-F5344CB8AC3E}">
        <p14:creationId xmlns:p14="http://schemas.microsoft.com/office/powerpoint/2010/main" val="23574031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smtClean="0">
                <a:solidFill>
                  <a:schemeClr val="tx1"/>
                </a:solidFill>
              </a:rPr>
              <a:t>Project Scoping</a:t>
            </a:r>
            <a:endParaRPr dirty="0">
              <a:solidFill>
                <a:schemeClr val="tx1"/>
              </a:solidFill>
            </a:endParaRPr>
          </a:p>
        </p:txBody>
      </p:sp>
      <p:sp>
        <p:nvSpPr>
          <p:cNvPr id="200" name="Google Shape;200;p3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0" lvl="0" indent="0">
              <a:lnSpc>
                <a:spcPct val="150000"/>
              </a:lnSpc>
              <a:buNone/>
            </a:pPr>
            <a:r>
              <a:rPr lang="en-US" b="1" dirty="0"/>
              <a:t>Step 1: Goals</a:t>
            </a:r>
            <a:r>
              <a:rPr lang="en-US" dirty="0"/>
              <a:t> – Define the goal(s) of the project</a:t>
            </a:r>
            <a:r>
              <a:rPr lang="en-US" dirty="0"/>
              <a:t/>
            </a:r>
            <a:br>
              <a:rPr lang="en-US" dirty="0"/>
            </a:br>
            <a:r>
              <a:rPr lang="en-US" b="1" dirty="0"/>
              <a:t>Step 2: Actions</a:t>
            </a:r>
            <a:r>
              <a:rPr lang="en-US" dirty="0"/>
              <a:t> – What actions/interventions do you have that this project will inform?</a:t>
            </a:r>
            <a:r>
              <a:rPr lang="en-US" dirty="0"/>
              <a:t/>
            </a:r>
            <a:br>
              <a:rPr lang="en-US" dirty="0"/>
            </a:br>
            <a:r>
              <a:rPr lang="en-US" b="1" dirty="0"/>
              <a:t>Step 3: Data</a:t>
            </a:r>
            <a:r>
              <a:rPr lang="en-US" dirty="0"/>
              <a:t> – What data do you have access to internally? What data do you need? What can you augment from external and/or public sources?</a:t>
            </a:r>
            <a:r>
              <a:rPr lang="en-US" dirty="0"/>
              <a:t/>
            </a:r>
            <a:br>
              <a:rPr lang="en-US" dirty="0"/>
            </a:br>
            <a:r>
              <a:rPr lang="en-US" b="1" dirty="0"/>
              <a:t>Step 4: Analysis</a:t>
            </a:r>
            <a:r>
              <a:rPr lang="en-US" dirty="0"/>
              <a:t> – What analysis needs to be done? Does it involve description, detection, prediction, or behavior change? How will the analysis be validated</a:t>
            </a:r>
            <a:r>
              <a:rPr lang="en-US" dirty="0" smtClean="0"/>
              <a:t>?</a:t>
            </a:r>
          </a:p>
          <a:p>
            <a:pPr marL="0" lvl="0" indent="0">
              <a:lnSpc>
                <a:spcPct val="150000"/>
              </a:lnSpc>
              <a:buNone/>
            </a:pPr>
            <a:r>
              <a:rPr lang="en-US" b="1" dirty="0" smtClean="0">
                <a:solidFill>
                  <a:schemeClr val="tx1"/>
                </a:solidFill>
              </a:rPr>
              <a:t>Step 5: Literature Review</a:t>
            </a:r>
            <a:r>
              <a:rPr lang="en-US" dirty="0" smtClean="0"/>
              <a:t>: What have others done?</a:t>
            </a:r>
            <a:endParaRPr dirty="0"/>
          </a:p>
          <a:p>
            <a:pPr marL="0" lvl="0" indent="0" algn="l" rtl="0">
              <a:spcBef>
                <a:spcPts val="0"/>
              </a:spcBef>
              <a:spcAft>
                <a:spcPts val="2100"/>
              </a:spcAft>
              <a:buNone/>
            </a:pPr>
            <a:endParaRPr dirty="0"/>
          </a:p>
        </p:txBody>
      </p:sp>
    </p:spTree>
    <p:extLst>
      <p:ext uri="{BB962C8B-B14F-4D97-AF65-F5344CB8AC3E}">
        <p14:creationId xmlns:p14="http://schemas.microsoft.com/office/powerpoint/2010/main" val="38573086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Your first assignment</a:t>
            </a:r>
            <a:endParaRPr lang="en-US" dirty="0">
              <a:solidFill>
                <a:schemeClr val="tx1"/>
              </a:solidFill>
            </a:endParaRPr>
          </a:p>
        </p:txBody>
      </p:sp>
      <p:sp>
        <p:nvSpPr>
          <p:cNvPr id="3" name="Text Placeholder 2"/>
          <p:cNvSpPr>
            <a:spLocks noGrp="1"/>
          </p:cNvSpPr>
          <p:nvPr>
            <p:ph type="body" idx="1"/>
          </p:nvPr>
        </p:nvSpPr>
        <p:spPr/>
        <p:txBody>
          <a:bodyPr/>
          <a:lstStyle/>
          <a:p>
            <a:pPr lvl="0"/>
            <a:r>
              <a:rPr lang="en-US" sz="3600" dirty="0"/>
              <a:t>Why is this an important topic to study? (2 points)</a:t>
            </a:r>
          </a:p>
          <a:p>
            <a:pPr lvl="0"/>
            <a:r>
              <a:rPr lang="en-US" sz="3600" dirty="0"/>
              <a:t>What have others done before?  (2 points)</a:t>
            </a:r>
          </a:p>
          <a:p>
            <a:pPr lvl="0"/>
            <a:r>
              <a:rPr lang="en-US" sz="3600" dirty="0"/>
              <a:t>What is your contribution? (2 points)</a:t>
            </a:r>
          </a:p>
          <a:p>
            <a:pPr lvl="0"/>
            <a:r>
              <a:rPr lang="en-US" sz="3600" dirty="0"/>
              <a:t>What is the policy </a:t>
            </a:r>
            <a:r>
              <a:rPr lang="en-US" sz="3600" dirty="0" smtClean="0"/>
              <a:t>implication?</a:t>
            </a:r>
            <a:r>
              <a:rPr lang="en-US" sz="3600" dirty="0"/>
              <a:t>  (2 points)</a:t>
            </a:r>
          </a:p>
          <a:p>
            <a:pPr lvl="0"/>
            <a:r>
              <a:rPr lang="en-US" sz="3600" dirty="0"/>
              <a:t>What kind of methods would you like to explore </a:t>
            </a:r>
            <a:r>
              <a:rPr lang="en-US" sz="3600" dirty="0" smtClean="0"/>
              <a:t> (</a:t>
            </a:r>
            <a:r>
              <a:rPr lang="en-US" sz="3600" dirty="0"/>
              <a:t>2 points)</a:t>
            </a:r>
          </a:p>
          <a:p>
            <a:endParaRPr lang="en-US" dirty="0"/>
          </a:p>
        </p:txBody>
      </p:sp>
    </p:spTree>
    <p:extLst>
      <p:ext uri="{BB962C8B-B14F-4D97-AF65-F5344CB8AC3E}">
        <p14:creationId xmlns:p14="http://schemas.microsoft.com/office/powerpoint/2010/main" val="1650825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funding in the United States</a:t>
            </a:r>
            <a:endParaRPr lang="en-US" dirty="0"/>
          </a:p>
        </p:txBody>
      </p:sp>
      <p:sp>
        <p:nvSpPr>
          <p:cNvPr id="4" name="TextBox 3"/>
          <p:cNvSpPr txBox="1"/>
          <p:nvPr/>
        </p:nvSpPr>
        <p:spPr>
          <a:xfrm>
            <a:off x="599768" y="6361471"/>
            <a:ext cx="9163664" cy="523220"/>
          </a:xfrm>
          <a:prstGeom prst="rect">
            <a:avLst/>
          </a:prstGeom>
          <a:noFill/>
        </p:spPr>
        <p:txBody>
          <a:bodyPr wrap="square" rtlCol="0">
            <a:spAutoFit/>
          </a:bodyPr>
          <a:lstStyle/>
          <a:p>
            <a:r>
              <a:rPr lang="en-US" dirty="0">
                <a:hlinkClick r:id="rId2"/>
              </a:rPr>
              <a:t>https://</a:t>
            </a:r>
            <a:r>
              <a:rPr lang="en-US" dirty="0" smtClean="0">
                <a:hlinkClick r:id="rId2"/>
              </a:rPr>
              <a:t>www.aaas.org/programs/r-d-budget-and-policy</a:t>
            </a:r>
            <a:endParaRPr lang="en-US" dirty="0" smtClean="0"/>
          </a:p>
          <a:p>
            <a:r>
              <a:rPr lang="en-US" dirty="0">
                <a:hlinkClick r:id="rId3"/>
              </a:rPr>
              <a:t>https://www.aaas.org/resources/presentations-0</a:t>
            </a:r>
            <a:endParaRPr lang="en-US" dirty="0"/>
          </a:p>
        </p:txBody>
      </p:sp>
      <p:pic>
        <p:nvPicPr>
          <p:cNvPr id="5" name="Picture 4"/>
          <p:cNvPicPr>
            <a:picLocks noChangeAspect="1"/>
          </p:cNvPicPr>
          <p:nvPr/>
        </p:nvPicPr>
        <p:blipFill>
          <a:blip r:embed="rId4"/>
          <a:stretch>
            <a:fillRect/>
          </a:stretch>
        </p:blipFill>
        <p:spPr>
          <a:xfrm>
            <a:off x="2163097" y="1356867"/>
            <a:ext cx="6189725" cy="4642294"/>
          </a:xfrm>
          <a:prstGeom prst="rect">
            <a:avLst/>
          </a:prstGeom>
        </p:spPr>
      </p:pic>
    </p:spTree>
    <p:extLst>
      <p:ext uri="{BB962C8B-B14F-4D97-AF65-F5344CB8AC3E}">
        <p14:creationId xmlns:p14="http://schemas.microsoft.com/office/powerpoint/2010/main" val="1171483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F660-8C34-4E5E-8BD6-FA9ECB6581BD}"/>
              </a:ext>
            </a:extLst>
          </p:cNvPr>
          <p:cNvSpPr>
            <a:spLocks noGrp="1"/>
          </p:cNvSpPr>
          <p:nvPr>
            <p:ph type="title"/>
          </p:nvPr>
        </p:nvSpPr>
        <p:spPr>
          <a:xfrm>
            <a:off x="1981200" y="274639"/>
            <a:ext cx="8229600" cy="1143000"/>
          </a:xfrm>
        </p:spPr>
        <p:txBody>
          <a:bodyPr/>
          <a:lstStyle/>
          <a:p>
            <a:endParaRPr lang="en-US"/>
          </a:p>
        </p:txBody>
      </p:sp>
      <p:sp>
        <p:nvSpPr>
          <p:cNvPr id="4" name="Content Placeholder 3">
            <a:extLst>
              <a:ext uri="{FF2B5EF4-FFF2-40B4-BE49-F238E27FC236}">
                <a16:creationId xmlns:a16="http://schemas.microsoft.com/office/drawing/2014/main" id="{90FEE9A5-8396-4F93-94A6-E45BF3B7788E}"/>
              </a:ext>
            </a:extLst>
          </p:cNvPr>
          <p:cNvSpPr>
            <a:spLocks noGrp="1"/>
          </p:cNvSpPr>
          <p:nvPr>
            <p:ph idx="1"/>
          </p:nvPr>
        </p:nvSpPr>
        <p:spPr/>
        <p:txBody>
          <a:bodyPr/>
          <a:lstStyle/>
          <a:p>
            <a:endParaRPr lang="en-US"/>
          </a:p>
        </p:txBody>
      </p:sp>
      <p:graphicFrame>
        <p:nvGraphicFramePr>
          <p:cNvPr id="14" name="Chart 13">
            <a:extLst>
              <a:ext uri="{FF2B5EF4-FFF2-40B4-BE49-F238E27FC236}">
                <a16:creationId xmlns:a16="http://schemas.microsoft.com/office/drawing/2014/main" id="{CF74272B-5021-4CC5-8F42-3102CC7901B1}"/>
              </a:ext>
            </a:extLst>
          </p:cNvPr>
          <p:cNvGraphicFramePr>
            <a:graphicFrameLocks noGrp="1"/>
          </p:cNvGraphicFramePr>
          <p:nvPr>
            <p:extLst/>
          </p:nvPr>
        </p:nvGraphicFramePr>
        <p:xfrm>
          <a:off x="1524000"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8842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CFDE5-9EC0-48A8-8B2A-A8BAAE8850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5ACE81-BDC9-495A-8C7E-C77E136B2D75}"/>
              </a:ext>
            </a:extLst>
          </p:cNvPr>
          <p:cNvSpPr>
            <a:spLocks noGrp="1"/>
          </p:cNvSpPr>
          <p:nvPr>
            <p:ph idx="1"/>
          </p:nvPr>
        </p:nvSpPr>
        <p:spPr/>
        <p:txBody>
          <a:bodyPr/>
          <a:lstStyle/>
          <a:p>
            <a:endParaRPr lang="en-US"/>
          </a:p>
        </p:txBody>
      </p:sp>
      <p:graphicFrame>
        <p:nvGraphicFramePr>
          <p:cNvPr id="7" name="Chart 6">
            <a:extLst>
              <a:ext uri="{FF2B5EF4-FFF2-40B4-BE49-F238E27FC236}">
                <a16:creationId xmlns:a16="http://schemas.microsoft.com/office/drawing/2014/main" id="{A3818709-1B51-47D2-89C7-B29F45A02F25}"/>
              </a:ext>
            </a:extLst>
          </p:cNvPr>
          <p:cNvGraphicFramePr>
            <a:graphicFrameLocks noGrp="1"/>
          </p:cNvGraphicFramePr>
          <p:nvPr>
            <p:extLst/>
          </p:nvPr>
        </p:nvGraphicFramePr>
        <p:xfrm>
          <a:off x="1524000"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1321392"/>
      </p:ext>
    </p:extLst>
  </p:cSld>
  <p:clrMapOvr>
    <a:masterClrMapping/>
  </p:clrMapOvr>
</p:sld>
</file>

<file path=ppt/theme/theme1.xml><?xml version="1.0" encoding="utf-8"?>
<a:theme xmlns:a="http://schemas.openxmlformats.org/drawingml/2006/main" name="Metropolitan">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AAS">
    <a:dk1>
      <a:sysClr val="windowText" lastClr="000000"/>
    </a:dk1>
    <a:lt1>
      <a:sysClr val="window" lastClr="FFFFFF"/>
    </a:lt1>
    <a:dk2>
      <a:srgbClr val="1F497D"/>
    </a:dk2>
    <a:lt2>
      <a:srgbClr val="EEECE1"/>
    </a:lt2>
    <a:accent1>
      <a:srgbClr val="0000AA"/>
    </a:accent1>
    <a:accent2>
      <a:srgbClr val="FF0000"/>
    </a:accent2>
    <a:accent3>
      <a:srgbClr val="9C9C9C"/>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107</TotalTime>
  <Words>2500</Words>
  <Application>Microsoft Office PowerPoint</Application>
  <PresentationFormat>Widescreen</PresentationFormat>
  <Paragraphs>548</Paragraphs>
  <Slides>68</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68</vt:i4>
      </vt:variant>
    </vt:vector>
  </HeadingPairs>
  <TitlesOfParts>
    <vt:vector size="83" baseType="lpstr">
      <vt:lpstr>MS PGothic</vt:lpstr>
      <vt:lpstr>Arial</vt:lpstr>
      <vt:lpstr>Calibri</vt:lpstr>
      <vt:lpstr>Calibri Light</vt:lpstr>
      <vt:lpstr>Franklin Gothic Medium</vt:lpstr>
      <vt:lpstr>Helvetica</vt:lpstr>
      <vt:lpstr>Noto Sans Symbols</vt:lpstr>
      <vt:lpstr>Segoe UI</vt:lpstr>
      <vt:lpstr>Tahoma</vt:lpstr>
      <vt:lpstr>Times New Roman</vt:lpstr>
      <vt:lpstr>Trebuchet MS</vt:lpstr>
      <vt:lpstr>Verdana</vt:lpstr>
      <vt:lpstr>ヒラギノ角ゴ Pro W3</vt:lpstr>
      <vt:lpstr>Metropolitan</vt:lpstr>
      <vt:lpstr>Simple Light</vt:lpstr>
      <vt:lpstr>New Types of Data</vt:lpstr>
      <vt:lpstr>PowerPoint Presentation</vt:lpstr>
      <vt:lpstr>Outline</vt:lpstr>
      <vt:lpstr>Outline</vt:lpstr>
      <vt:lpstr>Your first assignment</vt:lpstr>
      <vt:lpstr>PowerPoint Presentation</vt:lpstr>
      <vt:lpstr>Overview of funding in the United States</vt:lpstr>
      <vt:lpstr>PowerPoint Presentation</vt:lpstr>
      <vt:lpstr>PowerPoint Presentation</vt:lpstr>
      <vt:lpstr>Conceptual Framework</vt:lpstr>
      <vt:lpstr>Outline</vt:lpstr>
      <vt:lpstr>Types of Data</vt:lpstr>
      <vt:lpstr>Administrative Data Used in Policy Research</vt:lpstr>
      <vt:lpstr>PowerPoint Presentation</vt:lpstr>
      <vt:lpstr>PowerPoint Presentation</vt:lpstr>
      <vt:lpstr>Understanding risk</vt:lpstr>
      <vt:lpstr>PowerPoint Presentation</vt:lpstr>
      <vt:lpstr>Aggregate liability valuation</vt:lpstr>
      <vt:lpstr>Reducing social harm from crime</vt:lpstr>
      <vt:lpstr>Seeing outside the silo</vt:lpstr>
      <vt:lpstr>Seeing outside the silo</vt:lpstr>
      <vt:lpstr>Understanding return on investment</vt:lpstr>
      <vt:lpstr>Common Surveys Used in Policy Research</vt:lpstr>
      <vt:lpstr>Survey Data are ...</vt:lpstr>
      <vt:lpstr>PowerPoint Presentation</vt:lpstr>
      <vt:lpstr>Data for this class</vt:lpstr>
      <vt:lpstr>The Empirical Framework: Big Data</vt:lpstr>
      <vt:lpstr>The data infrastructure</vt:lpstr>
      <vt:lpstr>PowerPoint Presentation</vt:lpstr>
      <vt:lpstr>Detail</vt:lpstr>
      <vt:lpstr>The data infrastructure</vt:lpstr>
      <vt:lpstr>PowerPoint Presentation</vt:lpstr>
      <vt:lpstr>The data infrastructure</vt:lpstr>
      <vt:lpstr>PowerPoint Presentation</vt:lpstr>
      <vt:lpstr>What is a patent?</vt:lpstr>
      <vt:lpstr>PowerPoint Presentation</vt:lpstr>
      <vt:lpstr>PowerPoint Presentation</vt:lpstr>
      <vt:lpstr>PatentsView usage</vt:lpstr>
      <vt:lpstr>Examples of Research…</vt:lpstr>
      <vt:lpstr>PowerPoint Presentation</vt:lpstr>
      <vt:lpstr>Outline</vt:lpstr>
      <vt:lpstr>Seven economic concepts approximated using patent data</vt:lpstr>
      <vt:lpstr>Policy Example 1: Inventor Diversity</vt:lpstr>
      <vt:lpstr>Policy Example 1: Inventor Diversity</vt:lpstr>
      <vt:lpstr>Policy Example 1: Inventor Diversity</vt:lpstr>
      <vt:lpstr>Metrics: share of patents vs. inventors</vt:lpstr>
      <vt:lpstr>Forty-year trends of women in U.S. patenting</vt:lpstr>
      <vt:lpstr>Policy Example 2: Serving Stakeholders</vt:lpstr>
      <vt:lpstr>PowerPoint Presentation</vt:lpstr>
      <vt:lpstr>What’s happening in these regions?</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Project Scoping</vt:lpstr>
      <vt:lpstr>Your first 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Types of Data</dc:title>
  <dc:creator>Julia Lane</dc:creator>
  <cp:lastModifiedBy>Julia Lane</cp:lastModifiedBy>
  <cp:revision>19</cp:revision>
  <dcterms:modified xsi:type="dcterms:W3CDTF">2020-02-07T12:50:33Z</dcterms:modified>
</cp:coreProperties>
</file>